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58" r:id="rId4"/>
    <p:sldId id="259" r:id="rId5"/>
    <p:sldId id="260" r:id="rId6"/>
    <p:sldId id="262" r:id="rId7"/>
    <p:sldId id="263" r:id="rId8"/>
    <p:sldId id="264" r:id="rId9"/>
    <p:sldId id="265" r:id="rId10"/>
    <p:sldId id="266" r:id="rId11"/>
    <p:sldId id="261"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12" autoAdjust="0"/>
  </p:normalViewPr>
  <p:slideViewPr>
    <p:cSldViewPr snapToGrid="0">
      <p:cViewPr varScale="1">
        <p:scale>
          <a:sx n="73" d="100"/>
          <a:sy n="73" d="100"/>
        </p:scale>
        <p:origin x="82"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2CC6F-53F1-46FC-8D07-BBA6A681A8CD}" type="datetimeFigureOut">
              <a:rPr lang="fr-FR" smtClean="0"/>
              <a:t>18/11/2019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A2D4F-F888-4CC7-8DA9-FB0601E3539D}" type="slidenum">
              <a:rPr lang="fr-FR" smtClean="0"/>
              <a:t>‹N°›</a:t>
            </a:fld>
            <a:endParaRPr lang="fr-FR"/>
          </a:p>
        </p:txBody>
      </p:sp>
    </p:spTree>
    <p:extLst>
      <p:ext uri="{BB962C8B-B14F-4D97-AF65-F5344CB8AC3E}">
        <p14:creationId xmlns:p14="http://schemas.microsoft.com/office/powerpoint/2010/main" val="563025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78A2D4F-F888-4CC7-8DA9-FB0601E3539D}" type="slidenum">
              <a:rPr lang="fr-FR" smtClean="0"/>
              <a:t>1</a:t>
            </a:fld>
            <a:endParaRPr lang="fr-FR"/>
          </a:p>
        </p:txBody>
      </p:sp>
    </p:spTree>
    <p:extLst>
      <p:ext uri="{BB962C8B-B14F-4D97-AF65-F5344CB8AC3E}">
        <p14:creationId xmlns:p14="http://schemas.microsoft.com/office/powerpoint/2010/main" val="240906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78A2D4F-F888-4CC7-8DA9-FB0601E3539D}" type="slidenum">
              <a:rPr lang="fr-FR" smtClean="0"/>
              <a:t>5</a:t>
            </a:fld>
            <a:endParaRPr lang="fr-FR"/>
          </a:p>
        </p:txBody>
      </p:sp>
    </p:spTree>
    <p:extLst>
      <p:ext uri="{BB962C8B-B14F-4D97-AF65-F5344CB8AC3E}">
        <p14:creationId xmlns:p14="http://schemas.microsoft.com/office/powerpoint/2010/main" val="991888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BEC97A3-856A-4879-9D68-742D178F0AD8}"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CB6BF21B-5C97-4EBD-B56B-7EB5E4090E31}" type="datetime1">
              <a:rPr lang="en-US" smtClean="0"/>
              <a:t>11/18/2019</a:t>
            </a:fld>
            <a:endParaRPr lang="en-US" dirty="0"/>
          </a:p>
        </p:txBody>
      </p:sp>
      <p:sp>
        <p:nvSpPr>
          <p:cNvPr id="4" name="Footer Placeholder 3"/>
          <p:cNvSpPr>
            <a:spLocks noGrp="1"/>
          </p:cNvSpPr>
          <p:nvPr>
            <p:ph type="ftr" sz="quarter" idx="11"/>
          </p:nvPr>
        </p:nvSpPr>
        <p:spPr/>
        <p:txBody>
          <a:bodyPr/>
          <a:lstStyle/>
          <a:p>
            <a:r>
              <a:rPr lang="fr-FR" smtClean="0"/>
              <a:t>1ère Journée Régionale CSPHF  14/11/2019   Lille Grand Palais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6D11B1A-C8B6-4BB4-80F5-3B7DCF6AAA9B}"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F776283-87F6-414D-8CFF-864BBF10DFA1}"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31F22B4-DF74-4D9A-8CBD-D35F40794C13}"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EB1BE9C-E21D-46BF-BB31-D2F31A8AE666}"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CE5AC3-80A0-4C0F-8E37-9E2D3C367F3D}"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40E3D2C-9B70-4CB0-915E-EAE6650FF42C}"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C53F5C7-0C48-46FF-B712-8AD776676FAF}"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1336D80-7D9F-4ABE-B2FD-84ED195769DF}"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B0FEBC5-283B-4016-98DC-C94979BB3A8C}" type="datetime1">
              <a:rPr lang="en-US" smtClean="0"/>
              <a:t>11/18/2019</a:t>
            </a:fld>
            <a:endParaRPr lang="en-US" dirty="0"/>
          </a:p>
        </p:txBody>
      </p:sp>
      <p:sp>
        <p:nvSpPr>
          <p:cNvPr id="5" name="Footer Placeholder 4"/>
          <p:cNvSpPr>
            <a:spLocks noGrp="1"/>
          </p:cNvSpPr>
          <p:nvPr>
            <p:ph type="ftr" sz="quarter" idx="11"/>
          </p:nvPr>
        </p:nvSpPr>
        <p:spPr/>
        <p:txBody>
          <a:bodyPr/>
          <a:lstStyle/>
          <a:p>
            <a:r>
              <a:rPr lang="fr-FR" smtClean="0"/>
              <a:t>1ère Journée Régionale CSPHF  14/11/2019   Lille Grand Palais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1943208-9AC5-4E1E-9C7B-C2871775B88F}" type="datetime1">
              <a:rPr lang="en-US" smtClean="0"/>
              <a:t>11/18/2019</a:t>
            </a:fld>
            <a:endParaRPr lang="en-US" dirty="0"/>
          </a:p>
        </p:txBody>
      </p:sp>
      <p:sp>
        <p:nvSpPr>
          <p:cNvPr id="6" name="Footer Placeholder 5"/>
          <p:cNvSpPr>
            <a:spLocks noGrp="1"/>
          </p:cNvSpPr>
          <p:nvPr>
            <p:ph type="ftr" sz="quarter" idx="11"/>
          </p:nvPr>
        </p:nvSpPr>
        <p:spPr/>
        <p:txBody>
          <a:bodyPr/>
          <a:lstStyle/>
          <a:p>
            <a:r>
              <a:rPr lang="fr-FR" smtClean="0"/>
              <a:t>1ère Journée Régionale CSPHF  14/11/2019   Lille Grand Palais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FA69198-06ED-4759-AC0D-06E473CACA83}" type="datetime1">
              <a:rPr lang="en-US" smtClean="0"/>
              <a:t>11/18/2019</a:t>
            </a:fld>
            <a:endParaRPr lang="en-US" dirty="0"/>
          </a:p>
        </p:txBody>
      </p:sp>
      <p:sp>
        <p:nvSpPr>
          <p:cNvPr id="8" name="Footer Placeholder 7"/>
          <p:cNvSpPr>
            <a:spLocks noGrp="1"/>
          </p:cNvSpPr>
          <p:nvPr>
            <p:ph type="ftr" sz="quarter" idx="11"/>
          </p:nvPr>
        </p:nvSpPr>
        <p:spPr/>
        <p:txBody>
          <a:bodyPr/>
          <a:lstStyle/>
          <a:p>
            <a:r>
              <a:rPr lang="fr-FR" smtClean="0"/>
              <a:t>1ère Journée Régionale CSPHF  14/11/2019   Lille Grand Palais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40F9B55-589F-44AA-9EC7-263FC7F3A383}" type="datetime1">
              <a:rPr lang="en-US" smtClean="0"/>
              <a:t>11/18/2019</a:t>
            </a:fld>
            <a:endParaRPr lang="en-US" dirty="0"/>
          </a:p>
        </p:txBody>
      </p:sp>
      <p:sp>
        <p:nvSpPr>
          <p:cNvPr id="4" name="Footer Placeholder 3"/>
          <p:cNvSpPr>
            <a:spLocks noGrp="1"/>
          </p:cNvSpPr>
          <p:nvPr>
            <p:ph type="ftr" sz="quarter" idx="11"/>
          </p:nvPr>
        </p:nvSpPr>
        <p:spPr/>
        <p:txBody>
          <a:bodyPr/>
          <a:lstStyle/>
          <a:p>
            <a:r>
              <a:rPr lang="fr-FR" smtClean="0"/>
              <a:t>1ère Journée Régionale CSPHF  14/11/2019   Lille Grand Palais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68686-629B-4632-9690-02109146DC2D}" type="datetime1">
              <a:rPr lang="en-US" smtClean="0"/>
              <a:t>11/18/2019</a:t>
            </a:fld>
            <a:endParaRPr lang="en-US" dirty="0"/>
          </a:p>
        </p:txBody>
      </p:sp>
      <p:sp>
        <p:nvSpPr>
          <p:cNvPr id="3" name="Footer Placeholder 2"/>
          <p:cNvSpPr>
            <a:spLocks noGrp="1"/>
          </p:cNvSpPr>
          <p:nvPr>
            <p:ph type="ftr" sz="quarter" idx="11"/>
          </p:nvPr>
        </p:nvSpPr>
        <p:spPr/>
        <p:txBody>
          <a:bodyPr/>
          <a:lstStyle/>
          <a:p>
            <a:r>
              <a:rPr lang="fr-FR" smtClean="0"/>
              <a:t>1ère Journée Régionale CSPHF  14/11/2019   Lille Grand Palais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1F6087B-40FA-40E6-9AB4-25986076F556}" type="datetime1">
              <a:rPr lang="en-US" smtClean="0"/>
              <a:t>11/18/2019</a:t>
            </a:fld>
            <a:endParaRPr lang="en-US" dirty="0"/>
          </a:p>
        </p:txBody>
      </p:sp>
      <p:sp>
        <p:nvSpPr>
          <p:cNvPr id="6" name="Footer Placeholder 5"/>
          <p:cNvSpPr>
            <a:spLocks noGrp="1"/>
          </p:cNvSpPr>
          <p:nvPr>
            <p:ph type="ftr" sz="quarter" idx="11"/>
          </p:nvPr>
        </p:nvSpPr>
        <p:spPr/>
        <p:txBody>
          <a:bodyPr/>
          <a:lstStyle/>
          <a:p>
            <a:r>
              <a:rPr lang="fr-FR" smtClean="0"/>
              <a:t>1ère Journée Régionale CSPHF  14/11/2019   Lille Grand Palais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E3BFB27-34FD-4077-BC19-93613314BBA9}" type="datetime1">
              <a:rPr lang="en-US" smtClean="0"/>
              <a:t>11/18/2019</a:t>
            </a:fld>
            <a:endParaRPr lang="en-US" dirty="0"/>
          </a:p>
        </p:txBody>
      </p:sp>
      <p:sp>
        <p:nvSpPr>
          <p:cNvPr id="6" name="Footer Placeholder 5"/>
          <p:cNvSpPr>
            <a:spLocks noGrp="1"/>
          </p:cNvSpPr>
          <p:nvPr>
            <p:ph type="ftr" sz="quarter" idx="11"/>
          </p:nvPr>
        </p:nvSpPr>
        <p:spPr/>
        <p:txBody>
          <a:bodyPr/>
          <a:lstStyle/>
          <a:p>
            <a:r>
              <a:rPr lang="fr-FR" smtClean="0"/>
              <a:t>1ère Journée Régionale CSPHF  14/11/2019   Lille Grand Palais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09392AB-44D0-434C-B09B-879AE238948A}" type="datetime1">
              <a:rPr lang="en-US" smtClean="0"/>
              <a:t>11/18/2019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fr-FR" smtClean="0"/>
              <a:t>1ère Journée Régionale CSPHF  14/11/2019   Lille Grand Palais</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4211" y="798786"/>
            <a:ext cx="9941747" cy="5980386"/>
          </a:xfrm>
        </p:spPr>
        <p:txBody>
          <a:bodyPr>
            <a:normAutofit/>
          </a:bodyPr>
          <a:lstStyle/>
          <a:p>
            <a:r>
              <a:rPr lang="fr-FR" sz="7300" b="1" dirty="0" smtClean="0">
                <a:solidFill>
                  <a:srgbClr val="FFFFCC"/>
                </a:solidFill>
              </a:rPr>
              <a:t>RESPECT DE LA LOI</a:t>
            </a:r>
            <a:br>
              <a:rPr lang="fr-FR" sz="7300" b="1" dirty="0" smtClean="0">
                <a:solidFill>
                  <a:srgbClr val="FFFFCC"/>
                </a:solidFill>
              </a:rPr>
            </a:br>
            <a:r>
              <a:rPr lang="fr-FR" sz="7300" b="1" dirty="0" smtClean="0">
                <a:solidFill>
                  <a:srgbClr val="FFFFCC"/>
                </a:solidFill>
              </a:rPr>
              <a:t>AU DOMICILE</a:t>
            </a:r>
            <a:r>
              <a:rPr lang="fr-FR" sz="7300" dirty="0" smtClean="0"/>
              <a:t/>
            </a:r>
            <a:br>
              <a:rPr lang="fr-FR" sz="7300" dirty="0" smtClean="0"/>
            </a:br>
            <a:r>
              <a:rPr lang="fr-FR" sz="7300" dirty="0"/>
              <a:t/>
            </a:r>
            <a:br>
              <a:rPr lang="fr-FR" sz="7300" dirty="0"/>
            </a:br>
            <a:r>
              <a:rPr lang="fr-FR" sz="7300" dirty="0"/>
              <a:t/>
            </a:r>
            <a:br>
              <a:rPr lang="fr-FR" sz="7300" dirty="0"/>
            </a:br>
            <a:r>
              <a:rPr lang="fr-FR" sz="3100" dirty="0" smtClean="0">
                <a:solidFill>
                  <a:srgbClr val="FFFFCC"/>
                </a:solidFill>
              </a:rPr>
              <a:t>réseau de soins palliatifs PALPI80</a:t>
            </a:r>
            <a:br>
              <a:rPr lang="fr-FR" sz="3100" dirty="0" smtClean="0">
                <a:solidFill>
                  <a:srgbClr val="FFFFCC"/>
                </a:solidFill>
              </a:rPr>
            </a:br>
            <a:r>
              <a:rPr lang="fr-FR" sz="2800" dirty="0" smtClean="0">
                <a:solidFill>
                  <a:srgbClr val="FFFFCC"/>
                </a:solidFill>
              </a:rPr>
              <a:t>J. O</a:t>
            </a:r>
            <a:r>
              <a:rPr lang="fr-FR" sz="2800" cap="small" dirty="0" smtClean="0">
                <a:solidFill>
                  <a:srgbClr val="FFFFCC"/>
                </a:solidFill>
              </a:rPr>
              <a:t>NCLE</a:t>
            </a:r>
            <a:r>
              <a:rPr lang="fr-FR" sz="2800" dirty="0" smtClean="0">
                <a:solidFill>
                  <a:srgbClr val="FFFFCC"/>
                </a:solidFill>
              </a:rPr>
              <a:t>, D</a:t>
            </a:r>
            <a:r>
              <a:rPr lang="fr-FR" sz="2800" cap="small" dirty="0" smtClean="0">
                <a:solidFill>
                  <a:srgbClr val="FFFFCC"/>
                </a:solidFill>
              </a:rPr>
              <a:t>octeur</a:t>
            </a:r>
            <a:r>
              <a:rPr lang="fr-FR" sz="2800" dirty="0" smtClean="0">
                <a:solidFill>
                  <a:srgbClr val="FFFFCC"/>
                </a:solidFill>
              </a:rPr>
              <a:t/>
            </a:r>
            <a:br>
              <a:rPr lang="fr-FR" sz="2800" dirty="0" smtClean="0">
                <a:solidFill>
                  <a:srgbClr val="FFFFCC"/>
                </a:solidFill>
              </a:rPr>
            </a:br>
            <a:r>
              <a:rPr lang="fr-FR" sz="2800" dirty="0" smtClean="0">
                <a:solidFill>
                  <a:srgbClr val="FFFFCC"/>
                </a:solidFill>
              </a:rPr>
              <a:t>F. BENAZET, p</a:t>
            </a:r>
            <a:r>
              <a:rPr lang="fr-FR" sz="2800" cap="small" dirty="0" smtClean="0">
                <a:solidFill>
                  <a:srgbClr val="FFFFCC"/>
                </a:solidFill>
              </a:rPr>
              <a:t>sychologue</a:t>
            </a:r>
            <a:endParaRPr lang="fr-FR" sz="2800" cap="small" dirty="0">
              <a:solidFill>
                <a:srgbClr val="FFFFCC"/>
              </a:solidFill>
            </a:endParaRPr>
          </a:p>
        </p:txBody>
      </p:sp>
      <p:sp>
        <p:nvSpPr>
          <p:cNvPr id="3" name="Sous-titre 2"/>
          <p:cNvSpPr>
            <a:spLocks noGrp="1"/>
          </p:cNvSpPr>
          <p:nvPr>
            <p:ph type="subTitle" idx="1"/>
          </p:nvPr>
        </p:nvSpPr>
        <p:spPr>
          <a:xfrm>
            <a:off x="684212" y="119129"/>
            <a:ext cx="6400800" cy="1947333"/>
          </a:xfrm>
        </p:spPr>
        <p:txBody>
          <a:bodyPr>
            <a:normAutofit/>
          </a:bodyPr>
          <a:lstStyle/>
          <a:p>
            <a:pPr algn="ctr"/>
            <a:endParaRPr lang="fr-FR" sz="2000" b="1" dirty="0"/>
          </a:p>
        </p:txBody>
      </p:sp>
      <p:sp>
        <p:nvSpPr>
          <p:cNvPr id="4" name="Espace réservé du pied de page 3"/>
          <p:cNvSpPr>
            <a:spLocks noGrp="1"/>
          </p:cNvSpPr>
          <p:nvPr>
            <p:ph type="ftr" sz="quarter" idx="11"/>
          </p:nvPr>
        </p:nvSpPr>
        <p:spPr>
          <a:xfrm>
            <a:off x="10058401" y="6327227"/>
            <a:ext cx="2133599" cy="530773"/>
          </a:xfrm>
        </p:spPr>
        <p:txBody>
          <a:bodyPr/>
          <a:lstStyle/>
          <a:p>
            <a:pPr algn="ctr"/>
            <a:r>
              <a:rPr lang="fr-FR" b="1" dirty="0" smtClean="0">
                <a:solidFill>
                  <a:srgbClr val="FFFFCC"/>
                </a:solidFill>
              </a:rPr>
              <a:t>1ère Journée Régionale CSPHF </a:t>
            </a:r>
            <a:br>
              <a:rPr lang="fr-FR" b="1" dirty="0" smtClean="0">
                <a:solidFill>
                  <a:srgbClr val="FFFFCC"/>
                </a:solidFill>
              </a:rPr>
            </a:br>
            <a:r>
              <a:rPr lang="fr-FR" b="1" dirty="0" smtClean="0">
                <a:solidFill>
                  <a:srgbClr val="FFFFCC"/>
                </a:solidFill>
              </a:rPr>
              <a:t>14/11/2019 </a:t>
            </a:r>
            <a:br>
              <a:rPr lang="fr-FR" b="1" dirty="0" smtClean="0">
                <a:solidFill>
                  <a:srgbClr val="FFFFCC"/>
                </a:solidFill>
              </a:rPr>
            </a:br>
            <a:r>
              <a:rPr lang="fr-FR" b="1" dirty="0" smtClean="0">
                <a:solidFill>
                  <a:srgbClr val="FFFFCC"/>
                </a:solidFill>
              </a:rPr>
              <a:t> Lille Grand Palais</a:t>
            </a:r>
            <a:endParaRPr lang="en-US" b="1" dirty="0">
              <a:solidFill>
                <a:srgbClr val="FFFFCC"/>
              </a:solidFill>
            </a:endParaRPr>
          </a:p>
        </p:txBody>
      </p:sp>
      <p:pic>
        <p:nvPicPr>
          <p:cNvPr id="5" name="Image 4" descr="C:\Users\Ingrid\AppData\Local\Temp\logo-PAL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360" y="0"/>
            <a:ext cx="929640" cy="956310"/>
          </a:xfrm>
          <a:prstGeom prst="rect">
            <a:avLst/>
          </a:prstGeom>
          <a:noFill/>
          <a:ln>
            <a:noFill/>
          </a:ln>
        </p:spPr>
      </p:pic>
    </p:spTree>
    <p:extLst>
      <p:ext uri="{BB962C8B-B14F-4D97-AF65-F5344CB8AC3E}">
        <p14:creationId xmlns:p14="http://schemas.microsoft.com/office/powerpoint/2010/main" val="3607819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1940" y="0"/>
            <a:ext cx="9804225" cy="1507067"/>
          </a:xfrm>
        </p:spPr>
        <p:txBody>
          <a:bodyPr/>
          <a:lstStyle/>
          <a:p>
            <a:pPr algn="ctr"/>
            <a:r>
              <a:rPr lang="fr-FR" b="1" dirty="0" smtClean="0">
                <a:solidFill>
                  <a:srgbClr val="FFFFCC"/>
                </a:solidFill>
              </a:rPr>
              <a:t>Mise en place d’une sédation</a:t>
            </a:r>
            <a:endParaRPr lang="fr-FR" b="1" dirty="0">
              <a:solidFill>
                <a:srgbClr val="FFFFCC"/>
              </a:solidFill>
            </a:endParaRPr>
          </a:p>
        </p:txBody>
      </p:sp>
      <p:sp>
        <p:nvSpPr>
          <p:cNvPr id="3" name="Espace réservé du contenu 2"/>
          <p:cNvSpPr>
            <a:spLocks noGrp="1"/>
          </p:cNvSpPr>
          <p:nvPr>
            <p:ph idx="1"/>
          </p:nvPr>
        </p:nvSpPr>
        <p:spPr>
          <a:xfrm>
            <a:off x="367862" y="1660634"/>
            <a:ext cx="10121462" cy="4209329"/>
          </a:xfrm>
        </p:spPr>
        <p:txBody>
          <a:bodyPr>
            <a:normAutofit/>
          </a:bodyPr>
          <a:lstStyle/>
          <a:p>
            <a:pPr algn="just"/>
            <a:r>
              <a:rPr lang="fr-FR" dirty="0" smtClean="0">
                <a:solidFill>
                  <a:srgbClr val="FFFFCC"/>
                </a:solidFill>
              </a:rPr>
              <a:t>Nouvelle visite au domicile : agitation sur anxiété généralisée, mieux avec l’</a:t>
            </a:r>
            <a:r>
              <a:rPr lang="fr-FR" dirty="0" err="1" smtClean="0">
                <a:solidFill>
                  <a:srgbClr val="FFFFCC"/>
                </a:solidFill>
              </a:rPr>
              <a:t>Hypnovel</a:t>
            </a:r>
            <a:r>
              <a:rPr lang="fr-FR" dirty="0" smtClean="0">
                <a:solidFill>
                  <a:srgbClr val="FFFFCC"/>
                </a:solidFill>
              </a:rPr>
              <a:t> </a:t>
            </a:r>
            <a:r>
              <a:rPr lang="fr-FR" dirty="0" err="1" smtClean="0">
                <a:solidFill>
                  <a:srgbClr val="FFFFCC"/>
                </a:solidFill>
              </a:rPr>
              <a:t>sub</a:t>
            </a:r>
            <a:r>
              <a:rPr lang="fr-FR" dirty="0" smtClean="0">
                <a:solidFill>
                  <a:srgbClr val="FFFFCC"/>
                </a:solidFill>
              </a:rPr>
              <a:t> lingual : mise en place d’</a:t>
            </a:r>
            <a:r>
              <a:rPr lang="fr-FR" dirty="0" err="1" smtClean="0">
                <a:solidFill>
                  <a:srgbClr val="FFFFCC"/>
                </a:solidFill>
              </a:rPr>
              <a:t>Hypnovel</a:t>
            </a:r>
            <a:r>
              <a:rPr lang="fr-FR" dirty="0" smtClean="0">
                <a:solidFill>
                  <a:srgbClr val="FFFFCC"/>
                </a:solidFill>
              </a:rPr>
              <a:t> en débit continu dose anxiolytique, introduction d’</a:t>
            </a:r>
            <a:r>
              <a:rPr lang="fr-FR" dirty="0" err="1" smtClean="0">
                <a:solidFill>
                  <a:srgbClr val="FFFFCC"/>
                </a:solidFill>
              </a:rPr>
              <a:t>Haldol</a:t>
            </a:r>
            <a:r>
              <a:rPr lang="fr-FR" dirty="0" smtClean="0">
                <a:solidFill>
                  <a:srgbClr val="FFFFCC"/>
                </a:solidFill>
              </a:rPr>
              <a:t> pour les hallucinations visuelles.</a:t>
            </a:r>
          </a:p>
          <a:p>
            <a:pPr algn="just"/>
            <a:r>
              <a:rPr lang="fr-FR" dirty="0" smtClean="0">
                <a:solidFill>
                  <a:srgbClr val="FFFFCC"/>
                </a:solidFill>
              </a:rPr>
              <a:t>2 jours plus tard, dyspnée inconfortable, le patient demande a être </a:t>
            </a:r>
            <a:r>
              <a:rPr lang="fr-FR" dirty="0" err="1" smtClean="0">
                <a:solidFill>
                  <a:srgbClr val="FFFFCC"/>
                </a:solidFill>
              </a:rPr>
              <a:t>sédaté</a:t>
            </a:r>
            <a:r>
              <a:rPr lang="fr-FR" dirty="0">
                <a:solidFill>
                  <a:srgbClr val="FFFFCC"/>
                </a:solidFill>
              </a:rPr>
              <a:t> </a:t>
            </a:r>
            <a:r>
              <a:rPr lang="fr-FR" dirty="0" smtClean="0">
                <a:solidFill>
                  <a:srgbClr val="FFFFCC"/>
                </a:solidFill>
              </a:rPr>
              <a:t>: titration et relai avec le débit continu d’</a:t>
            </a:r>
            <a:r>
              <a:rPr lang="fr-FR" dirty="0" err="1" smtClean="0">
                <a:solidFill>
                  <a:srgbClr val="FFFFCC"/>
                </a:solidFill>
              </a:rPr>
              <a:t>Hypnovel</a:t>
            </a:r>
            <a:r>
              <a:rPr lang="fr-FR" dirty="0" smtClean="0">
                <a:solidFill>
                  <a:srgbClr val="FFFFCC"/>
                </a:solidFill>
              </a:rPr>
              <a:t>, arrêt de l’alimentation entérale car encombrement, augmentation des paramètres de la pompe à morphine car douleur secondaire à l’ischémie.</a:t>
            </a:r>
          </a:p>
          <a:p>
            <a:pPr algn="just"/>
            <a:r>
              <a:rPr lang="fr-FR" dirty="0" smtClean="0">
                <a:solidFill>
                  <a:srgbClr val="FFFFCC"/>
                </a:solidFill>
              </a:rPr>
              <a:t>Réévaluation téléphonique auprès de l’épouse et des soignants de l’HAD : est soulagée de voir son époux serein et apaisé, il a eu le temps de parler à ses enfants avant d’être endormi, elle se sent bien entourée par l’équipe de l’HAD et du réseau. Patient non douloureux avec confort respiratoire.</a:t>
            </a:r>
          </a:p>
          <a:p>
            <a:pPr algn="just"/>
            <a:r>
              <a:rPr lang="fr-FR" dirty="0" smtClean="0">
                <a:solidFill>
                  <a:srgbClr val="FFFFCC"/>
                </a:solidFill>
              </a:rPr>
              <a:t>Décès de Mr V. 3 jours plus tard. </a:t>
            </a:r>
          </a:p>
        </p:txBody>
      </p:sp>
      <p:sp>
        <p:nvSpPr>
          <p:cNvPr id="4" name="Espace réservé du pied de page 3"/>
          <p:cNvSpPr>
            <a:spLocks noGrp="1"/>
          </p:cNvSpPr>
          <p:nvPr>
            <p:ph type="ftr" sz="quarter" idx="11"/>
          </p:nvPr>
        </p:nvSpPr>
        <p:spPr>
          <a:xfrm>
            <a:off x="10121462" y="6335110"/>
            <a:ext cx="2070538" cy="522890"/>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25197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2455" y="0"/>
            <a:ext cx="11004331" cy="1507067"/>
          </a:xfrm>
        </p:spPr>
        <p:txBody>
          <a:bodyPr/>
          <a:lstStyle/>
          <a:p>
            <a:pPr algn="ctr"/>
            <a:r>
              <a:rPr lang="fr-FR" b="1" dirty="0" smtClean="0">
                <a:solidFill>
                  <a:srgbClr val="FFFFCC"/>
                </a:solidFill>
              </a:rPr>
              <a:t>Place du réseau</a:t>
            </a:r>
            <a:endParaRPr lang="fr-FR" b="1" dirty="0">
              <a:solidFill>
                <a:srgbClr val="FFFFCC"/>
              </a:solidFill>
            </a:endParaRPr>
          </a:p>
        </p:txBody>
      </p:sp>
      <p:sp>
        <p:nvSpPr>
          <p:cNvPr id="3" name="Espace réservé du contenu 2"/>
          <p:cNvSpPr>
            <a:spLocks noGrp="1"/>
          </p:cNvSpPr>
          <p:nvPr>
            <p:ph idx="1"/>
          </p:nvPr>
        </p:nvSpPr>
        <p:spPr>
          <a:xfrm>
            <a:off x="684212" y="1944414"/>
            <a:ext cx="9542354" cy="3352800"/>
          </a:xfrm>
        </p:spPr>
        <p:txBody>
          <a:bodyPr/>
          <a:lstStyle/>
          <a:p>
            <a:r>
              <a:rPr lang="fr-FR" dirty="0" smtClean="0">
                <a:solidFill>
                  <a:srgbClr val="FFFFCC"/>
                </a:solidFill>
              </a:rPr>
              <a:t>Aide à la rédaction des directives anticipées. </a:t>
            </a:r>
            <a:br>
              <a:rPr lang="fr-FR" dirty="0" smtClean="0">
                <a:solidFill>
                  <a:srgbClr val="FFFFCC"/>
                </a:solidFill>
              </a:rPr>
            </a:br>
            <a:endParaRPr lang="fr-FR" dirty="0" smtClean="0">
              <a:solidFill>
                <a:srgbClr val="FFFFCC"/>
              </a:solidFill>
            </a:endParaRPr>
          </a:p>
          <a:p>
            <a:r>
              <a:rPr lang="fr-FR" dirty="0" smtClean="0">
                <a:solidFill>
                  <a:srgbClr val="FFFFCC"/>
                </a:solidFill>
              </a:rPr>
              <a:t>Accompagnement de la famille dans la démarche.</a:t>
            </a:r>
            <a:br>
              <a:rPr lang="fr-FR" dirty="0" smtClean="0">
                <a:solidFill>
                  <a:srgbClr val="FFFFCC"/>
                </a:solidFill>
              </a:rPr>
            </a:br>
            <a:endParaRPr lang="fr-FR" dirty="0" smtClean="0">
              <a:solidFill>
                <a:srgbClr val="FFFFCC"/>
              </a:solidFill>
            </a:endParaRPr>
          </a:p>
          <a:p>
            <a:r>
              <a:rPr lang="fr-FR" dirty="0" smtClean="0">
                <a:solidFill>
                  <a:srgbClr val="FFFFCC"/>
                </a:solidFill>
              </a:rPr>
              <a:t>Coordination des soignants qui gravitent autour du patient.</a:t>
            </a:r>
            <a:endParaRPr lang="fr-FR" dirty="0">
              <a:solidFill>
                <a:srgbClr val="FFFFCC"/>
              </a:solidFill>
            </a:endParaRPr>
          </a:p>
        </p:txBody>
      </p:sp>
      <p:sp>
        <p:nvSpPr>
          <p:cNvPr id="4" name="Espace réservé du pied de page 3"/>
          <p:cNvSpPr>
            <a:spLocks noGrp="1"/>
          </p:cNvSpPr>
          <p:nvPr>
            <p:ph type="ftr" sz="quarter" idx="11"/>
          </p:nvPr>
        </p:nvSpPr>
        <p:spPr>
          <a:xfrm>
            <a:off x="10100441" y="6358759"/>
            <a:ext cx="2091559" cy="499241"/>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941615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2" y="1"/>
            <a:ext cx="10645940" cy="1671780"/>
          </a:xfrm>
        </p:spPr>
        <p:txBody>
          <a:bodyPr/>
          <a:lstStyle/>
          <a:p>
            <a:pPr algn="ctr"/>
            <a:r>
              <a:rPr lang="fr-FR" b="1" dirty="0" smtClean="0">
                <a:solidFill>
                  <a:srgbClr val="FFFFCC"/>
                </a:solidFill>
              </a:rPr>
              <a:t>Sédation : cadre légal ( SFAP)</a:t>
            </a:r>
            <a:endParaRPr lang="fr-FR" b="1" dirty="0">
              <a:solidFill>
                <a:srgbClr val="FFFFCC"/>
              </a:solidFill>
            </a:endParaRPr>
          </a:p>
        </p:txBody>
      </p:sp>
      <p:sp>
        <p:nvSpPr>
          <p:cNvPr id="3" name="Espace réservé du contenu 2"/>
          <p:cNvSpPr>
            <a:spLocks noGrp="1"/>
          </p:cNvSpPr>
          <p:nvPr>
            <p:ph idx="1"/>
          </p:nvPr>
        </p:nvSpPr>
        <p:spPr>
          <a:xfrm>
            <a:off x="409904" y="1671781"/>
            <a:ext cx="9680028" cy="4798292"/>
          </a:xfrm>
        </p:spPr>
        <p:txBody>
          <a:bodyPr>
            <a:normAutofit/>
          </a:bodyPr>
          <a:lstStyle/>
          <a:p>
            <a:pPr algn="just"/>
            <a:r>
              <a:rPr lang="fr-FR" dirty="0">
                <a:solidFill>
                  <a:srgbClr val="FFFFCC"/>
                </a:solidFill>
              </a:rPr>
              <a:t>Onze ans après la loi </a:t>
            </a:r>
            <a:r>
              <a:rPr lang="fr-FR" dirty="0" smtClean="0">
                <a:solidFill>
                  <a:srgbClr val="FFFFCC"/>
                </a:solidFill>
              </a:rPr>
              <a:t>Léonetti</a:t>
            </a:r>
            <a:r>
              <a:rPr lang="fr-FR" dirty="0">
                <a:solidFill>
                  <a:srgbClr val="FFFFCC"/>
                </a:solidFill>
              </a:rPr>
              <a:t>, une nouvelle « loi créant de nouveaux droits en faveur des malades et des personnes en fin de vie » a été promulguée le 2 février </a:t>
            </a:r>
            <a:r>
              <a:rPr lang="fr-FR" dirty="0" smtClean="0">
                <a:solidFill>
                  <a:srgbClr val="FFFFCC"/>
                </a:solidFill>
              </a:rPr>
              <a:t>2016 : la loi LEONETTI-CLAEYS.</a:t>
            </a:r>
          </a:p>
          <a:p>
            <a:pPr algn="just"/>
            <a:r>
              <a:rPr lang="fr-FR" dirty="0">
                <a:solidFill>
                  <a:srgbClr val="FFFFCC"/>
                </a:solidFill>
              </a:rPr>
              <a:t>A</a:t>
            </a:r>
            <a:r>
              <a:rPr lang="fr-FR" dirty="0" smtClean="0">
                <a:solidFill>
                  <a:srgbClr val="FFFFCC"/>
                </a:solidFill>
              </a:rPr>
              <a:t> </a:t>
            </a:r>
            <a:r>
              <a:rPr lang="fr-FR" dirty="0">
                <a:solidFill>
                  <a:srgbClr val="FFFFCC"/>
                </a:solidFill>
              </a:rPr>
              <a:t>la demande du patient </a:t>
            </a:r>
            <a:r>
              <a:rPr lang="fr-FR" dirty="0" smtClean="0">
                <a:solidFill>
                  <a:srgbClr val="FFFFCC"/>
                </a:solidFill>
              </a:rPr>
              <a:t>afin d'éviter </a:t>
            </a:r>
            <a:r>
              <a:rPr lang="fr-FR" dirty="0">
                <a:solidFill>
                  <a:srgbClr val="FFFFCC"/>
                </a:solidFill>
              </a:rPr>
              <a:t>toute souffrance et de ne pas subir d'obstination déraisonnable : elle est envisagée lorsqu’il n’y a pas d’autre solution pour apaiser la souffrance du patient en fin de </a:t>
            </a:r>
            <a:r>
              <a:rPr lang="fr-FR" dirty="0" smtClean="0">
                <a:solidFill>
                  <a:srgbClr val="FFFFCC"/>
                </a:solidFill>
              </a:rPr>
              <a:t>vie.</a:t>
            </a:r>
          </a:p>
          <a:p>
            <a:pPr algn="just"/>
            <a:r>
              <a:rPr lang="fr-FR" dirty="0">
                <a:solidFill>
                  <a:srgbClr val="FFFFCC"/>
                </a:solidFill>
              </a:rPr>
              <a:t>C</a:t>
            </a:r>
            <a:r>
              <a:rPr lang="fr-FR" dirty="0" smtClean="0">
                <a:solidFill>
                  <a:srgbClr val="FFFFCC"/>
                </a:solidFill>
              </a:rPr>
              <a:t>hez </a:t>
            </a:r>
            <a:r>
              <a:rPr lang="fr-FR" dirty="0">
                <a:solidFill>
                  <a:srgbClr val="FFFFCC"/>
                </a:solidFill>
              </a:rPr>
              <a:t>un patient qui ne peut pas exprimer sa volonté, en cas d'arrêt des traitements de maintien en vie</a:t>
            </a:r>
            <a:r>
              <a:rPr lang="fr-FR" dirty="0" smtClean="0">
                <a:solidFill>
                  <a:srgbClr val="FFFFCC"/>
                </a:solidFill>
              </a:rPr>
              <a:t>.</a:t>
            </a:r>
          </a:p>
          <a:p>
            <a:pPr algn="just"/>
            <a:r>
              <a:rPr lang="fr-FR" dirty="0" smtClean="0">
                <a:solidFill>
                  <a:srgbClr val="FFFFCC"/>
                </a:solidFill>
              </a:rPr>
              <a:t>Les </a:t>
            </a:r>
            <a:r>
              <a:rPr lang="fr-FR" dirty="0">
                <a:solidFill>
                  <a:srgbClr val="FFFFCC"/>
                </a:solidFill>
              </a:rPr>
              <a:t>sédations en situation palliative dans un contexte d’urgence, les sédations transitoires ou potentiellement </a:t>
            </a:r>
            <a:r>
              <a:rPr lang="fr-FR" dirty="0" smtClean="0">
                <a:solidFill>
                  <a:srgbClr val="FFFFCC"/>
                </a:solidFill>
              </a:rPr>
              <a:t>réversibles étaient déjà décrites dans la précédente loi.</a:t>
            </a:r>
            <a:endParaRPr lang="fr-FR" dirty="0">
              <a:solidFill>
                <a:srgbClr val="FFFFCC"/>
              </a:solidFill>
            </a:endParaRPr>
          </a:p>
        </p:txBody>
      </p:sp>
      <p:sp>
        <p:nvSpPr>
          <p:cNvPr id="4" name="Espace réservé du pied de page 3"/>
          <p:cNvSpPr>
            <a:spLocks noGrp="1"/>
          </p:cNvSpPr>
          <p:nvPr>
            <p:ph type="ftr" sz="quarter" idx="11"/>
          </p:nvPr>
        </p:nvSpPr>
        <p:spPr>
          <a:xfrm>
            <a:off x="10089932" y="6324600"/>
            <a:ext cx="2102068" cy="533400"/>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558385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1" y="0"/>
            <a:ext cx="10435733" cy="1507067"/>
          </a:xfrm>
        </p:spPr>
        <p:txBody>
          <a:bodyPr/>
          <a:lstStyle/>
          <a:p>
            <a:pPr algn="ctr"/>
            <a:r>
              <a:rPr lang="fr-FR" b="1" dirty="0" err="1" smtClean="0">
                <a:solidFill>
                  <a:srgbClr val="FFFFCC"/>
                </a:solidFill>
              </a:rPr>
              <a:t>Sedation</a:t>
            </a:r>
            <a:r>
              <a:rPr lang="fr-FR" b="1" dirty="0" smtClean="0">
                <a:solidFill>
                  <a:srgbClr val="FFFFCC"/>
                </a:solidFill>
              </a:rPr>
              <a:t> : cadre légal</a:t>
            </a:r>
            <a:endParaRPr lang="fr-FR" b="1" dirty="0">
              <a:solidFill>
                <a:srgbClr val="FFFFCC"/>
              </a:solidFill>
            </a:endParaRPr>
          </a:p>
        </p:txBody>
      </p:sp>
      <p:sp>
        <p:nvSpPr>
          <p:cNvPr id="3" name="Espace réservé du contenu 2"/>
          <p:cNvSpPr>
            <a:spLocks noGrp="1"/>
          </p:cNvSpPr>
          <p:nvPr>
            <p:ph idx="1"/>
          </p:nvPr>
        </p:nvSpPr>
        <p:spPr>
          <a:xfrm>
            <a:off x="684211" y="1639615"/>
            <a:ext cx="9710519" cy="4684216"/>
          </a:xfrm>
        </p:spPr>
        <p:txBody>
          <a:bodyPr/>
          <a:lstStyle/>
          <a:p>
            <a:pPr algn="just"/>
            <a:r>
              <a:rPr lang="fr-FR" dirty="0">
                <a:solidFill>
                  <a:srgbClr val="FFFFCC"/>
                </a:solidFill>
              </a:rPr>
              <a:t>Cette sédation est mise en œuvre selon une procédure collégiale définie par voie réglementaire, en respectant </a:t>
            </a:r>
            <a:r>
              <a:rPr lang="fr-FR" dirty="0" smtClean="0">
                <a:solidFill>
                  <a:srgbClr val="FFFFCC"/>
                </a:solidFill>
              </a:rPr>
              <a:t>les directives </a:t>
            </a:r>
            <a:r>
              <a:rPr lang="fr-FR" dirty="0">
                <a:solidFill>
                  <a:srgbClr val="FFFFCC"/>
                </a:solidFill>
              </a:rPr>
              <a:t>anticipées de l’usager</a:t>
            </a:r>
            <a:r>
              <a:rPr lang="fr-FR" dirty="0" smtClean="0">
                <a:solidFill>
                  <a:srgbClr val="FFFFCC"/>
                </a:solidFill>
              </a:rPr>
              <a:t>, ou </a:t>
            </a:r>
            <a:r>
              <a:rPr lang="fr-FR" dirty="0">
                <a:solidFill>
                  <a:srgbClr val="FFFFCC"/>
                </a:solidFill>
              </a:rPr>
              <a:t>à défaut en ayant </a:t>
            </a:r>
            <a:r>
              <a:rPr lang="fr-FR" dirty="0" smtClean="0">
                <a:solidFill>
                  <a:srgbClr val="FFFFCC"/>
                </a:solidFill>
              </a:rPr>
              <a:t>consulté sa </a:t>
            </a:r>
            <a:r>
              <a:rPr lang="fr-FR" dirty="0">
                <a:solidFill>
                  <a:srgbClr val="FFFFCC"/>
                </a:solidFill>
              </a:rPr>
              <a:t>personne de confiance</a:t>
            </a:r>
            <a:r>
              <a:rPr lang="fr-FR" dirty="0" smtClean="0">
                <a:solidFill>
                  <a:srgbClr val="FFFFCC"/>
                </a:solidFill>
              </a:rPr>
              <a:t>, et </a:t>
            </a:r>
            <a:r>
              <a:rPr lang="fr-FR" dirty="0">
                <a:solidFill>
                  <a:srgbClr val="FFFFCC"/>
                </a:solidFill>
              </a:rPr>
              <a:t>à </a:t>
            </a:r>
            <a:r>
              <a:rPr lang="fr-FR" dirty="0" smtClean="0">
                <a:solidFill>
                  <a:srgbClr val="FFFFCC"/>
                </a:solidFill>
              </a:rPr>
              <a:t>défaut la </a:t>
            </a:r>
            <a:r>
              <a:rPr lang="fr-FR" dirty="0">
                <a:solidFill>
                  <a:srgbClr val="FFFFCC"/>
                </a:solidFill>
              </a:rPr>
              <a:t>famille et les proches. Cette </a:t>
            </a:r>
            <a:r>
              <a:rPr lang="fr-FR" dirty="0" smtClean="0">
                <a:solidFill>
                  <a:srgbClr val="FFFFCC"/>
                </a:solidFill>
              </a:rPr>
              <a:t>procédure devra </a:t>
            </a:r>
            <a:r>
              <a:rPr lang="fr-FR" dirty="0">
                <a:solidFill>
                  <a:srgbClr val="FFFFCC"/>
                </a:solidFill>
              </a:rPr>
              <a:t>être inscrite au </a:t>
            </a:r>
            <a:r>
              <a:rPr lang="fr-FR" dirty="0" smtClean="0">
                <a:solidFill>
                  <a:srgbClr val="FFFFCC"/>
                </a:solidFill>
              </a:rPr>
              <a:t>dossier médical.</a:t>
            </a:r>
          </a:p>
          <a:p>
            <a:pPr algn="just"/>
            <a:r>
              <a:rPr lang="fr-FR" dirty="0">
                <a:solidFill>
                  <a:srgbClr val="FFFFCC"/>
                </a:solidFill>
              </a:rPr>
              <a:t>A la demande de la personne malade, la sédation profonde et continue peut être mise en œuvre </a:t>
            </a:r>
            <a:r>
              <a:rPr lang="fr-FR" dirty="0" smtClean="0">
                <a:solidFill>
                  <a:srgbClr val="FFFFCC"/>
                </a:solidFill>
              </a:rPr>
              <a:t>à </a:t>
            </a:r>
            <a:r>
              <a:rPr lang="fr-FR" dirty="0">
                <a:solidFill>
                  <a:srgbClr val="FFFFCC"/>
                </a:solidFill>
              </a:rPr>
              <a:t>son domicile, </a:t>
            </a:r>
            <a:r>
              <a:rPr lang="fr-FR" dirty="0" smtClean="0">
                <a:solidFill>
                  <a:srgbClr val="FFFFCC"/>
                </a:solidFill>
              </a:rPr>
              <a:t>dans </a:t>
            </a:r>
            <a:r>
              <a:rPr lang="fr-FR" dirty="0">
                <a:solidFill>
                  <a:srgbClr val="FFFFCC"/>
                </a:solidFill>
              </a:rPr>
              <a:t>un établissement de </a:t>
            </a:r>
            <a:r>
              <a:rPr lang="fr-FR" dirty="0" smtClean="0">
                <a:solidFill>
                  <a:srgbClr val="FFFFCC"/>
                </a:solidFill>
              </a:rPr>
              <a:t>santé, ou </a:t>
            </a:r>
            <a:r>
              <a:rPr lang="fr-FR" dirty="0">
                <a:solidFill>
                  <a:srgbClr val="FFFFCC"/>
                </a:solidFill>
              </a:rPr>
              <a:t>dans les établissements et les services qui accueillent des personnes </a:t>
            </a:r>
            <a:r>
              <a:rPr lang="fr-FR" dirty="0" smtClean="0">
                <a:solidFill>
                  <a:srgbClr val="FFFFCC"/>
                </a:solidFill>
              </a:rPr>
              <a:t>âgées.</a:t>
            </a:r>
            <a:endParaRPr lang="fr-FR" dirty="0">
              <a:solidFill>
                <a:srgbClr val="FFFFCC"/>
              </a:solidFill>
            </a:endParaRPr>
          </a:p>
        </p:txBody>
      </p:sp>
      <p:sp>
        <p:nvSpPr>
          <p:cNvPr id="4" name="Espace réservé du pied de page 3"/>
          <p:cNvSpPr>
            <a:spLocks noGrp="1"/>
          </p:cNvSpPr>
          <p:nvPr>
            <p:ph type="ftr" sz="quarter" idx="11"/>
          </p:nvPr>
        </p:nvSpPr>
        <p:spPr>
          <a:xfrm>
            <a:off x="10090971" y="6356131"/>
            <a:ext cx="2101029" cy="501869"/>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04647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74703" y="0"/>
            <a:ext cx="8534400" cy="1507067"/>
          </a:xfrm>
        </p:spPr>
        <p:txBody>
          <a:bodyPr/>
          <a:lstStyle/>
          <a:p>
            <a:pPr algn="ctr"/>
            <a:r>
              <a:rPr lang="fr-FR" b="1" dirty="0" smtClean="0">
                <a:solidFill>
                  <a:srgbClr val="FFFFCC"/>
                </a:solidFill>
              </a:rPr>
              <a:t>La sédation au domicile</a:t>
            </a:r>
            <a:endParaRPr lang="fr-FR" b="1" dirty="0">
              <a:solidFill>
                <a:srgbClr val="FFFFCC"/>
              </a:solidFill>
            </a:endParaRPr>
          </a:p>
        </p:txBody>
      </p:sp>
      <p:sp>
        <p:nvSpPr>
          <p:cNvPr id="3" name="Espace réservé du contenu 2"/>
          <p:cNvSpPr>
            <a:spLocks noGrp="1"/>
          </p:cNvSpPr>
          <p:nvPr>
            <p:ph idx="1"/>
          </p:nvPr>
        </p:nvSpPr>
        <p:spPr>
          <a:xfrm>
            <a:off x="210207" y="1507067"/>
            <a:ext cx="9953296" cy="4673372"/>
          </a:xfrm>
        </p:spPr>
        <p:txBody>
          <a:bodyPr>
            <a:normAutofit/>
          </a:bodyPr>
          <a:lstStyle/>
          <a:p>
            <a:pPr algn="just"/>
            <a:r>
              <a:rPr lang="fr-FR" dirty="0" smtClean="0">
                <a:solidFill>
                  <a:srgbClr val="FFFFCC"/>
                </a:solidFill>
              </a:rPr>
              <a:t>En pratique, prescription par </a:t>
            </a:r>
            <a:r>
              <a:rPr lang="fr-FR" dirty="0">
                <a:solidFill>
                  <a:srgbClr val="FFFFCC"/>
                </a:solidFill>
              </a:rPr>
              <a:t>l</a:t>
            </a:r>
            <a:r>
              <a:rPr lang="fr-FR" dirty="0" smtClean="0">
                <a:solidFill>
                  <a:srgbClr val="FFFFCC"/>
                </a:solidFill>
              </a:rPr>
              <a:t>e </a:t>
            </a:r>
            <a:r>
              <a:rPr lang="fr-FR" dirty="0">
                <a:solidFill>
                  <a:srgbClr val="FFFFCC"/>
                </a:solidFill>
              </a:rPr>
              <a:t>médecin prenant en charge </a:t>
            </a:r>
            <a:r>
              <a:rPr lang="fr-FR" dirty="0" smtClean="0">
                <a:solidFill>
                  <a:srgbClr val="FFFFCC"/>
                </a:solidFill>
              </a:rPr>
              <a:t>le patient</a:t>
            </a:r>
            <a:r>
              <a:rPr lang="fr-FR" dirty="0">
                <a:solidFill>
                  <a:srgbClr val="FFFFCC"/>
                </a:solidFill>
              </a:rPr>
              <a:t>, responsable de la </a:t>
            </a:r>
            <a:r>
              <a:rPr lang="fr-FR" dirty="0" smtClean="0">
                <a:solidFill>
                  <a:srgbClr val="FFFFCC"/>
                </a:solidFill>
              </a:rPr>
              <a:t>décision: </a:t>
            </a:r>
            <a:r>
              <a:rPr lang="fr-FR" dirty="0">
                <a:solidFill>
                  <a:srgbClr val="FFFFCC"/>
                </a:solidFill>
              </a:rPr>
              <a:t>il prend conseil, le cas échéant, auprès du médecin du réseau, de l’EMSP, de l’ERRSPP, de l’équipe référente en soins palliatifs</a:t>
            </a:r>
            <a:r>
              <a:rPr lang="fr-FR" dirty="0" smtClean="0">
                <a:solidFill>
                  <a:srgbClr val="FFFFCC"/>
                </a:solidFill>
              </a:rPr>
              <a:t>. L’infirmier(ère</a:t>
            </a:r>
            <a:r>
              <a:rPr lang="fr-FR" dirty="0">
                <a:solidFill>
                  <a:srgbClr val="FFFFCC"/>
                </a:solidFill>
              </a:rPr>
              <a:t>) débutera l’administration des médicaments, en présence du </a:t>
            </a:r>
            <a:r>
              <a:rPr lang="fr-FR" dirty="0" smtClean="0">
                <a:solidFill>
                  <a:srgbClr val="FFFFCC"/>
                </a:solidFill>
              </a:rPr>
              <a:t>médecin qui </a:t>
            </a:r>
            <a:r>
              <a:rPr lang="fr-FR" dirty="0">
                <a:solidFill>
                  <a:srgbClr val="FFFFCC"/>
                </a:solidFill>
              </a:rPr>
              <a:t>a décidé et prescrit la sédation, notamment en cas de titration, selon le protocole </a:t>
            </a:r>
            <a:r>
              <a:rPr lang="fr-FR" dirty="0" smtClean="0">
                <a:solidFill>
                  <a:srgbClr val="FFFFCC"/>
                </a:solidFill>
              </a:rPr>
              <a:t>prédéfini (HAS févr. 2018, comment mettre en œuvre une sédation profonde et continue maintenue jusqu’au décès ?)</a:t>
            </a:r>
          </a:p>
          <a:p>
            <a:pPr algn="just"/>
            <a:r>
              <a:rPr lang="fr-FR" dirty="0" smtClean="0">
                <a:solidFill>
                  <a:srgbClr val="FFFFCC"/>
                </a:solidFill>
              </a:rPr>
              <a:t>L’</a:t>
            </a:r>
            <a:r>
              <a:rPr lang="fr-FR" dirty="0" err="1" smtClean="0">
                <a:solidFill>
                  <a:srgbClr val="FFFFCC"/>
                </a:solidFill>
              </a:rPr>
              <a:t>Hypnovel</a:t>
            </a:r>
            <a:r>
              <a:rPr lang="fr-FR" dirty="0" smtClean="0">
                <a:solidFill>
                  <a:srgbClr val="FFFFCC"/>
                </a:solidFill>
              </a:rPr>
              <a:t> : molécule utilisée en première intention.</a:t>
            </a:r>
          </a:p>
          <a:p>
            <a:pPr algn="just"/>
            <a:r>
              <a:rPr lang="fr-FR" dirty="0">
                <a:solidFill>
                  <a:srgbClr val="FFFFCC"/>
                </a:solidFill>
              </a:rPr>
              <a:t>D</a:t>
            </a:r>
            <a:r>
              <a:rPr lang="fr-FR" dirty="0" smtClean="0">
                <a:solidFill>
                  <a:srgbClr val="FFFFCC"/>
                </a:solidFill>
              </a:rPr>
              <a:t>élivrance hospitalière mais molécule </a:t>
            </a:r>
            <a:r>
              <a:rPr lang="fr-FR" dirty="0" err="1" smtClean="0">
                <a:solidFill>
                  <a:srgbClr val="FFFFCC"/>
                </a:solidFill>
              </a:rPr>
              <a:t>rétrocédable</a:t>
            </a:r>
            <a:r>
              <a:rPr lang="fr-FR" dirty="0" smtClean="0">
                <a:solidFill>
                  <a:srgbClr val="FFFFCC"/>
                </a:solidFill>
              </a:rPr>
              <a:t>. Un patient au domicile sans HAD  peut bénéficier de cette molécule via la pharmacie de l’hôpital le plus proche.</a:t>
            </a:r>
            <a:endParaRPr lang="fr-FR" dirty="0">
              <a:solidFill>
                <a:srgbClr val="FFFFCC"/>
              </a:solidFill>
            </a:endParaRPr>
          </a:p>
        </p:txBody>
      </p:sp>
      <p:sp>
        <p:nvSpPr>
          <p:cNvPr id="4" name="Espace réservé du pied de page 3"/>
          <p:cNvSpPr>
            <a:spLocks noGrp="1"/>
          </p:cNvSpPr>
          <p:nvPr>
            <p:ph type="ftr" sz="quarter" idx="11"/>
          </p:nvPr>
        </p:nvSpPr>
        <p:spPr>
          <a:xfrm>
            <a:off x="10101481" y="6303936"/>
            <a:ext cx="2090519" cy="543910"/>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22470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9825" y="231227"/>
            <a:ext cx="10425222" cy="1507067"/>
          </a:xfrm>
        </p:spPr>
        <p:txBody>
          <a:bodyPr/>
          <a:lstStyle/>
          <a:p>
            <a:pPr algn="ctr"/>
            <a:r>
              <a:rPr lang="fr-FR" b="1" dirty="0" smtClean="0">
                <a:solidFill>
                  <a:srgbClr val="FFFFCC"/>
                </a:solidFill>
              </a:rPr>
              <a:t>Mise en œuvre d’une </a:t>
            </a:r>
            <a:r>
              <a:rPr lang="fr-FR" b="1" dirty="0" err="1" smtClean="0">
                <a:solidFill>
                  <a:srgbClr val="FFFFCC"/>
                </a:solidFill>
              </a:rPr>
              <a:t>sedation</a:t>
            </a:r>
            <a:r>
              <a:rPr lang="fr-FR" b="1" dirty="0" smtClean="0">
                <a:solidFill>
                  <a:srgbClr val="FFFFCC"/>
                </a:solidFill>
              </a:rPr>
              <a:t> profonde et continue</a:t>
            </a:r>
            <a:endParaRPr lang="fr-FR" b="1" dirty="0">
              <a:solidFill>
                <a:srgbClr val="FFFFCC"/>
              </a:solidFill>
            </a:endParaRPr>
          </a:p>
        </p:txBody>
      </p:sp>
      <p:sp>
        <p:nvSpPr>
          <p:cNvPr id="3" name="Espace réservé du contenu 2"/>
          <p:cNvSpPr>
            <a:spLocks noGrp="1"/>
          </p:cNvSpPr>
          <p:nvPr>
            <p:ph idx="1"/>
          </p:nvPr>
        </p:nvSpPr>
        <p:spPr>
          <a:xfrm>
            <a:off x="454203" y="2044116"/>
            <a:ext cx="9635728" cy="3615267"/>
          </a:xfrm>
        </p:spPr>
        <p:txBody>
          <a:bodyPr>
            <a:normAutofit/>
          </a:bodyPr>
          <a:lstStyle/>
          <a:p>
            <a:pPr algn="just"/>
            <a:r>
              <a:rPr lang="fr-FR" dirty="0">
                <a:solidFill>
                  <a:srgbClr val="FFFFCC"/>
                </a:solidFill>
              </a:rPr>
              <a:t>E</a:t>
            </a:r>
            <a:r>
              <a:rPr lang="fr-FR" dirty="0" smtClean="0">
                <a:solidFill>
                  <a:srgbClr val="FFFFCC"/>
                </a:solidFill>
              </a:rPr>
              <a:t>quipe </a:t>
            </a:r>
            <a:r>
              <a:rPr lang="fr-FR" dirty="0">
                <a:solidFill>
                  <a:srgbClr val="FFFFCC"/>
                </a:solidFill>
              </a:rPr>
              <a:t>spécialisée en soins </a:t>
            </a:r>
            <a:r>
              <a:rPr lang="fr-FR" dirty="0" smtClean="0">
                <a:solidFill>
                  <a:srgbClr val="FFFFCC"/>
                </a:solidFill>
              </a:rPr>
              <a:t>palliatifs pour </a:t>
            </a:r>
            <a:r>
              <a:rPr lang="fr-FR" dirty="0">
                <a:solidFill>
                  <a:srgbClr val="FFFFCC"/>
                </a:solidFill>
              </a:rPr>
              <a:t>avoir un médecin référent, compétent en soins palliatifs, prévenu et </a:t>
            </a:r>
            <a:r>
              <a:rPr lang="fr-FR" dirty="0" smtClean="0">
                <a:solidFill>
                  <a:srgbClr val="FFFFCC"/>
                </a:solidFill>
              </a:rPr>
              <a:t>joignable pour </a:t>
            </a:r>
            <a:r>
              <a:rPr lang="fr-FR" dirty="0">
                <a:solidFill>
                  <a:srgbClr val="FFFFCC"/>
                </a:solidFill>
              </a:rPr>
              <a:t>des conseils </a:t>
            </a:r>
            <a:r>
              <a:rPr lang="fr-FR" dirty="0" smtClean="0">
                <a:solidFill>
                  <a:srgbClr val="FFFFCC"/>
                </a:solidFill>
              </a:rPr>
              <a:t>pharmacologiques. Le médecin et </a:t>
            </a:r>
            <a:r>
              <a:rPr lang="fr-FR" dirty="0">
                <a:solidFill>
                  <a:srgbClr val="FFFFCC"/>
                </a:solidFill>
              </a:rPr>
              <a:t>un(e) infirmier(ère) doivent être joignables 24h/24, l’infirmier(ère) devant pouvoir se </a:t>
            </a:r>
            <a:r>
              <a:rPr lang="fr-FR" dirty="0" smtClean="0">
                <a:solidFill>
                  <a:srgbClr val="FFFFCC"/>
                </a:solidFill>
              </a:rPr>
              <a:t>déplace.</a:t>
            </a:r>
          </a:p>
        </p:txBody>
      </p:sp>
      <p:sp>
        <p:nvSpPr>
          <p:cNvPr id="4" name="Espace réservé du pied de page 3"/>
          <p:cNvSpPr>
            <a:spLocks noGrp="1"/>
          </p:cNvSpPr>
          <p:nvPr>
            <p:ph type="ftr" sz="quarter" idx="11"/>
          </p:nvPr>
        </p:nvSpPr>
        <p:spPr>
          <a:xfrm>
            <a:off x="10080459" y="6298326"/>
            <a:ext cx="2111541" cy="486102"/>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068266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9826" y="0"/>
            <a:ext cx="10582878" cy="1507067"/>
          </a:xfrm>
        </p:spPr>
        <p:txBody>
          <a:bodyPr/>
          <a:lstStyle/>
          <a:p>
            <a:pPr algn="ctr"/>
            <a:r>
              <a:rPr lang="fr-FR" b="1" dirty="0" smtClean="0">
                <a:solidFill>
                  <a:srgbClr val="FFFFCC"/>
                </a:solidFill>
              </a:rPr>
              <a:t>Madame D. Françoise, 70 ans</a:t>
            </a:r>
            <a:endParaRPr lang="fr-FR" b="1" dirty="0">
              <a:solidFill>
                <a:srgbClr val="FFFFCC"/>
              </a:solidFill>
            </a:endParaRPr>
          </a:p>
        </p:txBody>
      </p:sp>
      <p:sp>
        <p:nvSpPr>
          <p:cNvPr id="3" name="Espace réservé du contenu 2"/>
          <p:cNvSpPr>
            <a:spLocks noGrp="1"/>
          </p:cNvSpPr>
          <p:nvPr>
            <p:ph idx="1"/>
          </p:nvPr>
        </p:nvSpPr>
        <p:spPr>
          <a:xfrm>
            <a:off x="684212" y="2072278"/>
            <a:ext cx="9490840" cy="3615267"/>
          </a:xfrm>
        </p:spPr>
        <p:txBody>
          <a:bodyPr>
            <a:normAutofit/>
          </a:bodyPr>
          <a:lstStyle/>
          <a:p>
            <a:pPr algn="just"/>
            <a:r>
              <a:rPr lang="fr-FR" dirty="0" smtClean="0">
                <a:solidFill>
                  <a:srgbClr val="FFFFCC"/>
                </a:solidFill>
              </a:rPr>
              <a:t>Diagnostic en avril 2016, </a:t>
            </a:r>
            <a:r>
              <a:rPr lang="fr-FR" dirty="0">
                <a:solidFill>
                  <a:srgbClr val="FFFFCC"/>
                </a:solidFill>
              </a:rPr>
              <a:t>avec troubles de la préhension au niveau du membre supérieur droit ainsi qu'un début de troubles de la </a:t>
            </a:r>
            <a:r>
              <a:rPr lang="fr-FR" dirty="0" smtClean="0">
                <a:solidFill>
                  <a:srgbClr val="FFFFCC"/>
                </a:solidFill>
              </a:rPr>
              <a:t>déglutition.</a:t>
            </a:r>
          </a:p>
          <a:p>
            <a:r>
              <a:rPr lang="fr-FR" dirty="0" smtClean="0">
                <a:solidFill>
                  <a:srgbClr val="FFFFCC"/>
                </a:solidFill>
              </a:rPr>
              <a:t>Visite au domicile en juin : </a:t>
            </a:r>
            <a:br>
              <a:rPr lang="fr-FR" dirty="0" smtClean="0">
                <a:solidFill>
                  <a:srgbClr val="FFFFCC"/>
                </a:solidFill>
              </a:rPr>
            </a:br>
            <a:r>
              <a:rPr lang="fr-FR" dirty="0" smtClean="0">
                <a:solidFill>
                  <a:srgbClr val="FFFFCC"/>
                </a:solidFill>
              </a:rPr>
              <a:t>Vit </a:t>
            </a:r>
            <a:r>
              <a:rPr lang="fr-FR" dirty="0">
                <a:solidFill>
                  <a:srgbClr val="FFFFCC"/>
                </a:solidFill>
              </a:rPr>
              <a:t>avec son mari qui gère les repas</a:t>
            </a:r>
            <a:r>
              <a:rPr lang="fr-FR" dirty="0" smtClean="0">
                <a:solidFill>
                  <a:srgbClr val="FFFFCC"/>
                </a:solidFill>
              </a:rPr>
              <a:t>. Ils partent </a:t>
            </a:r>
            <a:r>
              <a:rPr lang="fr-FR" dirty="0">
                <a:solidFill>
                  <a:srgbClr val="FFFFCC"/>
                </a:solidFill>
              </a:rPr>
              <a:t>en cure à </a:t>
            </a:r>
            <a:r>
              <a:rPr lang="fr-FR" dirty="0" smtClean="0">
                <a:solidFill>
                  <a:srgbClr val="FFFFCC"/>
                </a:solidFill>
              </a:rPr>
              <a:t>Axe </a:t>
            </a:r>
            <a:r>
              <a:rPr lang="fr-FR" dirty="0">
                <a:solidFill>
                  <a:srgbClr val="FFFFCC"/>
                </a:solidFill>
              </a:rPr>
              <a:t>les </a:t>
            </a:r>
            <a:r>
              <a:rPr lang="fr-FR" dirty="0" smtClean="0">
                <a:solidFill>
                  <a:srgbClr val="FFFFCC"/>
                </a:solidFill>
              </a:rPr>
              <a:t>thermes l’été, </a:t>
            </a:r>
            <a:r>
              <a:rPr lang="fr-FR" dirty="0" err="1" smtClean="0">
                <a:solidFill>
                  <a:srgbClr val="FFFFCC"/>
                </a:solidFill>
              </a:rPr>
              <a:t>cs</a:t>
            </a:r>
            <a:r>
              <a:rPr lang="fr-FR" dirty="0" smtClean="0">
                <a:solidFill>
                  <a:srgbClr val="FFFFCC"/>
                </a:solidFill>
              </a:rPr>
              <a:t> neuro le 08,08. Pas </a:t>
            </a:r>
            <a:r>
              <a:rPr lang="fr-FR" dirty="0">
                <a:solidFill>
                  <a:srgbClr val="FFFFCC"/>
                </a:solidFill>
              </a:rPr>
              <a:t>de besoin ce </a:t>
            </a:r>
            <a:r>
              <a:rPr lang="fr-FR" dirty="0" smtClean="0">
                <a:solidFill>
                  <a:srgbClr val="FFFFCC"/>
                </a:solidFill>
              </a:rPr>
              <a:t>jour, prise </a:t>
            </a:r>
            <a:r>
              <a:rPr lang="fr-FR" dirty="0">
                <a:solidFill>
                  <a:srgbClr val="FFFFCC"/>
                </a:solidFill>
              </a:rPr>
              <a:t>de </a:t>
            </a:r>
            <a:r>
              <a:rPr lang="fr-FR" dirty="0" smtClean="0">
                <a:solidFill>
                  <a:srgbClr val="FFFFCC"/>
                </a:solidFill>
              </a:rPr>
              <a:t>nouvelles après la </a:t>
            </a:r>
            <a:r>
              <a:rPr lang="fr-FR" dirty="0" err="1" smtClean="0">
                <a:solidFill>
                  <a:srgbClr val="FFFFCC"/>
                </a:solidFill>
              </a:rPr>
              <a:t>cs</a:t>
            </a:r>
            <a:r>
              <a:rPr lang="fr-FR" dirty="0" smtClean="0">
                <a:solidFill>
                  <a:srgbClr val="FFFFCC"/>
                </a:solidFill>
              </a:rPr>
              <a:t>. </a:t>
            </a:r>
            <a:br>
              <a:rPr lang="fr-FR" dirty="0" smtClean="0">
                <a:solidFill>
                  <a:srgbClr val="FFFFCC"/>
                </a:solidFill>
              </a:rPr>
            </a:br>
            <a:r>
              <a:rPr lang="fr-FR" dirty="0" smtClean="0">
                <a:solidFill>
                  <a:srgbClr val="FFFFCC"/>
                </a:solidFill>
              </a:rPr>
              <a:t>Cs </a:t>
            </a:r>
            <a:r>
              <a:rPr lang="fr-FR" dirty="0">
                <a:solidFill>
                  <a:srgbClr val="FFFFCC"/>
                </a:solidFill>
              </a:rPr>
              <a:t>avec </a:t>
            </a:r>
            <a:r>
              <a:rPr lang="fr-FR" dirty="0" smtClean="0">
                <a:solidFill>
                  <a:srgbClr val="FFFFCC"/>
                </a:solidFill>
              </a:rPr>
              <a:t>le pneumo le </a:t>
            </a:r>
            <a:r>
              <a:rPr lang="fr-FR" dirty="0">
                <a:solidFill>
                  <a:srgbClr val="FFFFCC"/>
                </a:solidFill>
              </a:rPr>
              <a:t>20/06 avec EFR, gazométrie et </a:t>
            </a:r>
            <a:r>
              <a:rPr lang="fr-FR" dirty="0" smtClean="0">
                <a:solidFill>
                  <a:srgbClr val="FFFFCC"/>
                </a:solidFill>
              </a:rPr>
              <a:t>Radio thorax.</a:t>
            </a:r>
            <a:r>
              <a:rPr lang="fr-FR" dirty="0">
                <a:solidFill>
                  <a:srgbClr val="FFFFCC"/>
                </a:solidFill>
              </a:rPr>
              <a:t/>
            </a:r>
            <a:br>
              <a:rPr lang="fr-FR" dirty="0">
                <a:solidFill>
                  <a:srgbClr val="FFFFCC"/>
                </a:solidFill>
              </a:rPr>
            </a:br>
            <a:r>
              <a:rPr lang="fr-FR" dirty="0">
                <a:solidFill>
                  <a:srgbClr val="FFFFCC"/>
                </a:solidFill>
              </a:rPr>
              <a:t>Demande d'évaluation par ergothérapeute notamment pour des aides compensatrices au niveau de la préhension fine.</a:t>
            </a:r>
          </a:p>
        </p:txBody>
      </p:sp>
      <p:sp>
        <p:nvSpPr>
          <p:cNvPr id="4" name="Espace réservé du pied de page 3"/>
          <p:cNvSpPr>
            <a:spLocks noGrp="1"/>
          </p:cNvSpPr>
          <p:nvPr>
            <p:ph type="ftr" sz="quarter" idx="11"/>
          </p:nvPr>
        </p:nvSpPr>
        <p:spPr>
          <a:xfrm>
            <a:off x="10101481" y="6356131"/>
            <a:ext cx="2090519" cy="501869"/>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427206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0033" y="0"/>
            <a:ext cx="10057360" cy="1507067"/>
          </a:xfrm>
        </p:spPr>
        <p:txBody>
          <a:bodyPr/>
          <a:lstStyle/>
          <a:p>
            <a:pPr algn="ctr"/>
            <a:r>
              <a:rPr lang="fr-FR" b="1" dirty="0" smtClean="0">
                <a:solidFill>
                  <a:srgbClr val="FFFFCC"/>
                </a:solidFill>
              </a:rPr>
              <a:t>Madame D. Françoise, 70 ans</a:t>
            </a:r>
            <a:endParaRPr lang="fr-FR" b="1" dirty="0">
              <a:solidFill>
                <a:srgbClr val="FFFFCC"/>
              </a:solidFill>
            </a:endParaRPr>
          </a:p>
        </p:txBody>
      </p:sp>
      <p:sp>
        <p:nvSpPr>
          <p:cNvPr id="3" name="Espace réservé du contenu 2"/>
          <p:cNvSpPr>
            <a:spLocks noGrp="1"/>
          </p:cNvSpPr>
          <p:nvPr>
            <p:ph idx="1"/>
          </p:nvPr>
        </p:nvSpPr>
        <p:spPr>
          <a:xfrm>
            <a:off x="525517" y="1857038"/>
            <a:ext cx="10058399" cy="3615267"/>
          </a:xfrm>
        </p:spPr>
        <p:txBody>
          <a:bodyPr/>
          <a:lstStyle/>
          <a:p>
            <a:pPr algn="just"/>
            <a:r>
              <a:rPr lang="fr-FR" dirty="0" smtClean="0">
                <a:solidFill>
                  <a:srgbClr val="FFFFCC"/>
                </a:solidFill>
              </a:rPr>
              <a:t>A été revu à plusieurs reprises par notre psychologue, et matériel de communication installé par l’ergo.</a:t>
            </a:r>
          </a:p>
          <a:p>
            <a:r>
              <a:rPr lang="fr-FR" dirty="0" smtClean="0">
                <a:solidFill>
                  <a:srgbClr val="FFFFCC"/>
                </a:solidFill>
              </a:rPr>
              <a:t>Février </a:t>
            </a:r>
            <a:r>
              <a:rPr lang="fr-FR" dirty="0">
                <a:solidFill>
                  <a:srgbClr val="FFFFCC"/>
                </a:solidFill>
              </a:rPr>
              <a:t>2017 : Évolution rapide de la maladie avec des grosses difficultés </a:t>
            </a:r>
            <a:r>
              <a:rPr lang="fr-FR" dirty="0" smtClean="0">
                <a:solidFill>
                  <a:srgbClr val="FFFFCC"/>
                </a:solidFill>
              </a:rPr>
              <a:t>d'élocution. </a:t>
            </a:r>
            <a:r>
              <a:rPr lang="fr-FR" dirty="0">
                <a:solidFill>
                  <a:srgbClr val="FFFFCC"/>
                </a:solidFill>
              </a:rPr>
              <a:t>C</a:t>
            </a:r>
            <a:r>
              <a:rPr lang="fr-FR" dirty="0" smtClean="0">
                <a:solidFill>
                  <a:srgbClr val="FFFFCC"/>
                </a:solidFill>
              </a:rPr>
              <a:t>onsciente </a:t>
            </a:r>
            <a:r>
              <a:rPr lang="fr-FR" dirty="0">
                <a:solidFill>
                  <a:srgbClr val="FFFFCC"/>
                </a:solidFill>
              </a:rPr>
              <a:t>de cette </a:t>
            </a:r>
            <a:r>
              <a:rPr lang="fr-FR" dirty="0" smtClean="0">
                <a:solidFill>
                  <a:srgbClr val="FFFFCC"/>
                </a:solidFill>
              </a:rPr>
              <a:t>évolution. A </a:t>
            </a:r>
            <a:r>
              <a:rPr lang="fr-FR" dirty="0">
                <a:solidFill>
                  <a:srgbClr val="FFFFCC"/>
                </a:solidFill>
              </a:rPr>
              <a:t>la dernière </a:t>
            </a:r>
            <a:r>
              <a:rPr lang="fr-FR" dirty="0" err="1">
                <a:solidFill>
                  <a:srgbClr val="FFFFCC"/>
                </a:solidFill>
              </a:rPr>
              <a:t>cs</a:t>
            </a:r>
            <a:r>
              <a:rPr lang="fr-FR" dirty="0">
                <a:solidFill>
                  <a:srgbClr val="FFFFCC"/>
                </a:solidFill>
              </a:rPr>
              <a:t> avec le </a:t>
            </a:r>
            <a:r>
              <a:rPr lang="fr-FR" dirty="0" smtClean="0">
                <a:solidFill>
                  <a:srgbClr val="FFFFCC"/>
                </a:solidFill>
              </a:rPr>
              <a:t>neuro a été </a:t>
            </a:r>
            <a:r>
              <a:rPr lang="fr-FR" dirty="0">
                <a:solidFill>
                  <a:srgbClr val="FFFFCC"/>
                </a:solidFill>
              </a:rPr>
              <a:t>abordé la question de la déglutition et d'une future </a:t>
            </a:r>
            <a:r>
              <a:rPr lang="fr-FR" dirty="0" smtClean="0">
                <a:solidFill>
                  <a:srgbClr val="FFFFCC"/>
                </a:solidFill>
              </a:rPr>
              <a:t>nutrition entérale </a:t>
            </a:r>
            <a:r>
              <a:rPr lang="fr-FR" dirty="0">
                <a:solidFill>
                  <a:srgbClr val="FFFFCC"/>
                </a:solidFill>
              </a:rPr>
              <a:t>si l'alimentation per os devenait </a:t>
            </a:r>
            <a:r>
              <a:rPr lang="fr-FR" dirty="0" smtClean="0">
                <a:solidFill>
                  <a:srgbClr val="FFFFCC"/>
                </a:solidFill>
              </a:rPr>
              <a:t>compliquée : </a:t>
            </a:r>
            <a:r>
              <a:rPr lang="fr-FR" dirty="0">
                <a:solidFill>
                  <a:srgbClr val="FFFFCC"/>
                </a:solidFill>
              </a:rPr>
              <a:t>informations données par </a:t>
            </a:r>
            <a:r>
              <a:rPr lang="fr-FR" dirty="0" smtClean="0">
                <a:solidFill>
                  <a:srgbClr val="FFFFCC"/>
                </a:solidFill>
              </a:rPr>
              <a:t>vis-à-vis de la GPE.</a:t>
            </a:r>
            <a:r>
              <a:rPr lang="fr-FR" dirty="0">
                <a:solidFill>
                  <a:srgbClr val="FFFFCC"/>
                </a:solidFill>
              </a:rPr>
              <a:t/>
            </a:r>
            <a:br>
              <a:rPr lang="fr-FR" dirty="0">
                <a:solidFill>
                  <a:srgbClr val="FFFFCC"/>
                </a:solidFill>
              </a:rPr>
            </a:br>
            <a:r>
              <a:rPr lang="fr-FR" dirty="0" err="1">
                <a:solidFill>
                  <a:srgbClr val="FFFFCC"/>
                </a:solidFill>
              </a:rPr>
              <a:t>Hypersalivation</a:t>
            </a:r>
            <a:r>
              <a:rPr lang="fr-FR" dirty="0">
                <a:solidFill>
                  <a:srgbClr val="FFFFCC"/>
                </a:solidFill>
              </a:rPr>
              <a:t> +++ </a:t>
            </a:r>
          </a:p>
        </p:txBody>
      </p:sp>
      <p:sp>
        <p:nvSpPr>
          <p:cNvPr id="4" name="Espace réservé du pied de page 3"/>
          <p:cNvSpPr>
            <a:spLocks noGrp="1"/>
          </p:cNvSpPr>
          <p:nvPr>
            <p:ph type="ftr" sz="quarter" idx="11"/>
          </p:nvPr>
        </p:nvSpPr>
        <p:spPr>
          <a:xfrm>
            <a:off x="10111991" y="6324600"/>
            <a:ext cx="2080009" cy="533400"/>
          </a:xfrm>
        </p:spPr>
        <p:txBody>
          <a:bodyPr/>
          <a:lstStyle/>
          <a:p>
            <a:pPr algn="ctr"/>
            <a:r>
              <a:rPr lang="fr-FR" b="1" dirty="0" smtClean="0">
                <a:solidFill>
                  <a:srgbClr val="FFFFCC"/>
                </a:solidFill>
              </a:rPr>
              <a:t>1ère Journée Régionale CSPHF </a:t>
            </a:r>
          </a:p>
          <a:p>
            <a:pPr algn="ctr"/>
            <a:r>
              <a:rPr lang="fr-FR" b="1" dirty="0" smtClean="0">
                <a:solidFill>
                  <a:srgbClr val="FFFFCC"/>
                </a:solidFill>
              </a:rPr>
              <a:t>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320527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9329" y="0"/>
            <a:ext cx="8534400" cy="1507067"/>
          </a:xfrm>
        </p:spPr>
        <p:txBody>
          <a:bodyPr/>
          <a:lstStyle/>
          <a:p>
            <a:pPr algn="ctr"/>
            <a:r>
              <a:rPr lang="fr-FR" b="1" dirty="0" err="1" smtClean="0">
                <a:solidFill>
                  <a:srgbClr val="FFFFCC"/>
                </a:solidFill>
              </a:rPr>
              <a:t>MADAMe</a:t>
            </a:r>
            <a:r>
              <a:rPr lang="fr-FR" b="1" dirty="0" smtClean="0">
                <a:solidFill>
                  <a:srgbClr val="FFFFCC"/>
                </a:solidFill>
              </a:rPr>
              <a:t> d. Françoise 70 ans</a:t>
            </a:r>
            <a:endParaRPr lang="fr-FR" b="1" dirty="0">
              <a:solidFill>
                <a:srgbClr val="FFFFCC"/>
              </a:solidFill>
            </a:endParaRPr>
          </a:p>
        </p:txBody>
      </p:sp>
      <p:sp>
        <p:nvSpPr>
          <p:cNvPr id="3" name="Espace réservé du contenu 2"/>
          <p:cNvSpPr>
            <a:spLocks noGrp="1"/>
          </p:cNvSpPr>
          <p:nvPr>
            <p:ph idx="1"/>
          </p:nvPr>
        </p:nvSpPr>
        <p:spPr>
          <a:xfrm>
            <a:off x="483477" y="1574442"/>
            <a:ext cx="9532882" cy="4568781"/>
          </a:xfrm>
        </p:spPr>
        <p:txBody>
          <a:bodyPr>
            <a:normAutofit fontScale="92500" lnSpcReduction="10000"/>
          </a:bodyPr>
          <a:lstStyle/>
          <a:p>
            <a:pPr algn="just"/>
            <a:r>
              <a:rPr lang="fr-FR" dirty="0" smtClean="0">
                <a:solidFill>
                  <a:srgbClr val="FFFFCC"/>
                </a:solidFill>
              </a:rPr>
              <a:t>Après réflexion, désir de la patiente de bénéficier d’une GPE, pose en Aout 2017.</a:t>
            </a:r>
          </a:p>
          <a:p>
            <a:pPr algn="just"/>
            <a:r>
              <a:rPr lang="fr-FR" dirty="0" smtClean="0">
                <a:solidFill>
                  <a:srgbClr val="FFFFCC"/>
                </a:solidFill>
              </a:rPr>
              <a:t>Elle ne </a:t>
            </a:r>
            <a:r>
              <a:rPr lang="fr-FR" dirty="0">
                <a:solidFill>
                  <a:srgbClr val="FFFFCC"/>
                </a:solidFill>
              </a:rPr>
              <a:t>peut </a:t>
            </a:r>
            <a:r>
              <a:rPr lang="fr-FR" dirty="0" smtClean="0">
                <a:solidFill>
                  <a:srgbClr val="FFFFCC"/>
                </a:solidFill>
              </a:rPr>
              <a:t>à présent plus </a:t>
            </a:r>
            <a:r>
              <a:rPr lang="fr-FR" dirty="0">
                <a:solidFill>
                  <a:srgbClr val="FFFFCC"/>
                </a:solidFill>
              </a:rPr>
              <a:t>marcher depuis sa dernière hospitalisation pour pneumopathie </a:t>
            </a:r>
            <a:r>
              <a:rPr lang="fr-FR" dirty="0" smtClean="0">
                <a:solidFill>
                  <a:srgbClr val="FFFFCC"/>
                </a:solidFill>
              </a:rPr>
              <a:t>d’</a:t>
            </a:r>
            <a:r>
              <a:rPr lang="fr-FR" dirty="0">
                <a:solidFill>
                  <a:srgbClr val="FFFFCC"/>
                </a:solidFill>
              </a:rPr>
              <a:t>inhalation et pose de GPE, dit que sa vie a basculé et ne veut plus retourner à l'hôpital, très mal installée dans un fauteuil confort basique, elle reste la plupart du temps alitée dans une chambre (où se trouve le lit conjugal), monsieur n'a pas voulu que le lit médicalisé soit installé dans la salle pour préserver l'intimité de son épouse. Elle a du faire face à de nombreuses adaptations. Les symptômes dépressifs sont forcément majorés dans un contexte d'anxiété chronique pour elle et monsieur. Elle ne peut pas dormir la nuit avec le masque de la VNI à cause de la sensation d'enfermement qui l'angoisse, d'après monsieur elle la met 1 à 2h le soir mais pas suffisamment pour en ressentir les bénéfices, madame dit être gênée par la salive qu'elle parvient difficilement à déglutir, elle la garde dans la bouche un bon moment, elle aura aussi un épisode de toux. Question des </a:t>
            </a:r>
            <a:r>
              <a:rPr lang="fr-FR" dirty="0" smtClean="0">
                <a:solidFill>
                  <a:srgbClr val="FFFFCC"/>
                </a:solidFill>
              </a:rPr>
              <a:t>directives anticipées.</a:t>
            </a:r>
            <a:endParaRPr lang="fr-FR" dirty="0">
              <a:solidFill>
                <a:srgbClr val="FFFFCC"/>
              </a:solidFill>
            </a:endParaRPr>
          </a:p>
        </p:txBody>
      </p:sp>
      <p:sp>
        <p:nvSpPr>
          <p:cNvPr id="4" name="Espace réservé du pied de page 3"/>
          <p:cNvSpPr>
            <a:spLocks noGrp="1"/>
          </p:cNvSpPr>
          <p:nvPr>
            <p:ph type="ftr" sz="quarter" idx="11"/>
          </p:nvPr>
        </p:nvSpPr>
        <p:spPr>
          <a:xfrm>
            <a:off x="10122502" y="6293069"/>
            <a:ext cx="2069498" cy="564931"/>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665637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1448" y="0"/>
            <a:ext cx="8987384" cy="1391453"/>
          </a:xfrm>
        </p:spPr>
        <p:txBody>
          <a:bodyPr/>
          <a:lstStyle/>
          <a:p>
            <a:pPr algn="ctr"/>
            <a:r>
              <a:rPr lang="fr-FR" b="1" dirty="0" smtClean="0">
                <a:solidFill>
                  <a:srgbClr val="FFFFCC"/>
                </a:solidFill>
              </a:rPr>
              <a:t>Evolution au domicile</a:t>
            </a:r>
            <a:endParaRPr lang="fr-FR" b="1" dirty="0">
              <a:solidFill>
                <a:srgbClr val="FFFFCC"/>
              </a:solidFill>
            </a:endParaRPr>
          </a:p>
        </p:txBody>
      </p:sp>
      <p:sp>
        <p:nvSpPr>
          <p:cNvPr id="3" name="Espace réservé du contenu 2"/>
          <p:cNvSpPr>
            <a:spLocks noGrp="1"/>
          </p:cNvSpPr>
          <p:nvPr>
            <p:ph idx="1"/>
          </p:nvPr>
        </p:nvSpPr>
        <p:spPr>
          <a:xfrm>
            <a:off x="789315" y="1391453"/>
            <a:ext cx="9395209" cy="4826357"/>
          </a:xfrm>
        </p:spPr>
        <p:txBody>
          <a:bodyPr/>
          <a:lstStyle/>
          <a:p>
            <a:pPr algn="just"/>
            <a:r>
              <a:rPr lang="fr-FR" dirty="0" smtClean="0">
                <a:solidFill>
                  <a:srgbClr val="FFFFCC"/>
                </a:solidFill>
              </a:rPr>
              <a:t>Octobre 2017: Madame </a:t>
            </a:r>
            <a:r>
              <a:rPr lang="fr-FR" dirty="0">
                <a:solidFill>
                  <a:srgbClr val="FFFFCC"/>
                </a:solidFill>
              </a:rPr>
              <a:t>est installée au fauteuil dans la salle, monsieur est dans le même état d'esprit à la fois désabusé et triste. Mme se plaint de son lit dans lequel elle est mal installée entre autre parce qu'elle glisse et "qu'elle est loin de son mari". Ils sont encore dans les retentissements de la perte d'autonomie qui a bouleversé tant leur vie sociale que de couple</a:t>
            </a:r>
            <a:r>
              <a:rPr lang="fr-FR" dirty="0" smtClean="0">
                <a:solidFill>
                  <a:srgbClr val="FFFFCC"/>
                </a:solidFill>
              </a:rPr>
              <a:t>.</a:t>
            </a:r>
          </a:p>
          <a:p>
            <a:pPr algn="just"/>
            <a:r>
              <a:rPr lang="fr-FR" dirty="0" smtClean="0">
                <a:solidFill>
                  <a:srgbClr val="FFFFCC"/>
                </a:solidFill>
              </a:rPr>
              <a:t>Novembre 2017 : après démarches auprès des prestataires, mieux </a:t>
            </a:r>
            <a:r>
              <a:rPr lang="fr-FR" dirty="0">
                <a:solidFill>
                  <a:srgbClr val="FFFFCC"/>
                </a:solidFill>
              </a:rPr>
              <a:t>installée </a:t>
            </a:r>
            <a:r>
              <a:rPr lang="fr-FR" dirty="0" smtClean="0">
                <a:solidFill>
                  <a:srgbClr val="FFFFCC"/>
                </a:solidFill>
              </a:rPr>
              <a:t>dans un </a:t>
            </a:r>
            <a:r>
              <a:rPr lang="fr-FR" dirty="0">
                <a:solidFill>
                  <a:srgbClr val="FFFFCC"/>
                </a:solidFill>
              </a:rPr>
              <a:t>lit double pour Mr et Me </a:t>
            </a:r>
            <a:r>
              <a:rPr lang="fr-FR" dirty="0" smtClean="0">
                <a:solidFill>
                  <a:srgbClr val="FFFFCC"/>
                </a:solidFill>
              </a:rPr>
              <a:t>D.</a:t>
            </a:r>
          </a:p>
          <a:p>
            <a:pPr algn="just"/>
            <a:r>
              <a:rPr lang="fr-FR" dirty="0" smtClean="0">
                <a:solidFill>
                  <a:srgbClr val="FFFFCC"/>
                </a:solidFill>
              </a:rPr>
              <a:t>Les soignants de l’HAD relate les propos de Me D qui </a:t>
            </a:r>
            <a:r>
              <a:rPr lang="fr-FR" dirty="0">
                <a:solidFill>
                  <a:srgbClr val="FFFFCC"/>
                </a:solidFill>
              </a:rPr>
              <a:t>"</a:t>
            </a:r>
            <a:r>
              <a:rPr lang="fr-FR" dirty="0" smtClean="0">
                <a:solidFill>
                  <a:srgbClr val="FFFFCC"/>
                </a:solidFill>
              </a:rPr>
              <a:t>veut mourir</a:t>
            </a:r>
            <a:r>
              <a:rPr lang="fr-FR" dirty="0">
                <a:solidFill>
                  <a:srgbClr val="FFFFCC"/>
                </a:solidFill>
              </a:rPr>
              <a:t>", elle refuse les soins, elle pleure </a:t>
            </a:r>
            <a:r>
              <a:rPr lang="fr-FR" dirty="0" err="1">
                <a:solidFill>
                  <a:srgbClr val="FFFFCC"/>
                </a:solidFill>
              </a:rPr>
              <a:t>bcp</a:t>
            </a:r>
            <a:r>
              <a:rPr lang="fr-FR" dirty="0">
                <a:solidFill>
                  <a:srgbClr val="FFFFCC"/>
                </a:solidFill>
              </a:rPr>
              <a:t>, </a:t>
            </a:r>
            <a:r>
              <a:rPr lang="fr-FR" dirty="0" smtClean="0">
                <a:solidFill>
                  <a:srgbClr val="FFFFCC"/>
                </a:solidFill>
              </a:rPr>
              <a:t>hurle. Son </a:t>
            </a:r>
            <a:r>
              <a:rPr lang="fr-FR" dirty="0">
                <a:solidFill>
                  <a:srgbClr val="FFFFCC"/>
                </a:solidFill>
              </a:rPr>
              <a:t>mari est désemparé et n'est pas prêt à entendre la volonté de son </a:t>
            </a:r>
            <a:r>
              <a:rPr lang="fr-FR" dirty="0" smtClean="0">
                <a:solidFill>
                  <a:srgbClr val="FFFFCC"/>
                </a:solidFill>
              </a:rPr>
              <a:t>épouse.</a:t>
            </a:r>
            <a:endParaRPr lang="fr-FR" dirty="0">
              <a:solidFill>
                <a:srgbClr val="FFFFCC"/>
              </a:solidFill>
            </a:endParaRPr>
          </a:p>
        </p:txBody>
      </p:sp>
      <p:sp>
        <p:nvSpPr>
          <p:cNvPr id="4" name="Espace réservé du pied de page 3"/>
          <p:cNvSpPr>
            <a:spLocks noGrp="1"/>
          </p:cNvSpPr>
          <p:nvPr>
            <p:ph type="ftr" sz="quarter" idx="11"/>
          </p:nvPr>
        </p:nvSpPr>
        <p:spPr>
          <a:xfrm>
            <a:off x="10121462" y="6324600"/>
            <a:ext cx="2090519" cy="533400"/>
          </a:xfrm>
        </p:spPr>
        <p:txBody>
          <a:bodyPr/>
          <a:lstStyle/>
          <a:p>
            <a:pPr algn="ctr"/>
            <a:r>
              <a:rPr lang="fr-FR" b="1" dirty="0" smtClean="0">
                <a:solidFill>
                  <a:srgbClr val="FFFFCC"/>
                </a:solidFill>
              </a:rPr>
              <a:t>1ère Journée Régionale CSPHF  </a:t>
            </a:r>
          </a:p>
          <a:p>
            <a:pPr algn="ctr"/>
            <a:r>
              <a:rPr lang="fr-FR" b="1" dirty="0" smtClean="0">
                <a:solidFill>
                  <a:srgbClr val="FFFFCC"/>
                </a:solidFill>
              </a:rPr>
              <a:t>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88410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988" y="741357"/>
            <a:ext cx="11046372" cy="1276630"/>
          </a:xfrm>
        </p:spPr>
        <p:txBody>
          <a:bodyPr>
            <a:normAutofit/>
          </a:bodyPr>
          <a:lstStyle/>
          <a:p>
            <a:pPr algn="ctr"/>
            <a:r>
              <a:rPr lang="fr-FR" b="1" dirty="0" smtClean="0">
                <a:solidFill>
                  <a:srgbClr val="FFFFCC"/>
                </a:solidFill>
              </a:rPr>
              <a:t>DIRECTIVES ANTICIPEES: rappel du cadre légal ( documents HAS)</a:t>
            </a:r>
            <a:endParaRPr lang="fr-FR" b="1" dirty="0">
              <a:solidFill>
                <a:srgbClr val="FFFFCC"/>
              </a:solidFill>
            </a:endParaRPr>
          </a:p>
        </p:txBody>
      </p:sp>
      <p:sp>
        <p:nvSpPr>
          <p:cNvPr id="3" name="Espace réservé du contenu 2"/>
          <p:cNvSpPr>
            <a:spLocks noGrp="1"/>
          </p:cNvSpPr>
          <p:nvPr>
            <p:ph idx="1"/>
          </p:nvPr>
        </p:nvSpPr>
        <p:spPr>
          <a:xfrm>
            <a:off x="609600" y="2823693"/>
            <a:ext cx="9333186" cy="3615267"/>
          </a:xfrm>
        </p:spPr>
        <p:txBody>
          <a:bodyPr>
            <a:normAutofit/>
          </a:bodyPr>
          <a:lstStyle/>
          <a:p>
            <a:r>
              <a:rPr lang="fr-FR" dirty="0" smtClean="0">
                <a:solidFill>
                  <a:srgbClr val="FFFFCC"/>
                </a:solidFill>
              </a:rPr>
              <a:t>Elles permettent</a:t>
            </a:r>
            <a:r>
              <a:rPr lang="fr-FR" dirty="0">
                <a:solidFill>
                  <a:srgbClr val="FFFFCC"/>
                </a:solidFill>
              </a:rPr>
              <a:t>, en cas de maladie grave ou d'accident, de faire connaître </a:t>
            </a:r>
            <a:r>
              <a:rPr lang="fr-FR" dirty="0" smtClean="0">
                <a:solidFill>
                  <a:srgbClr val="FFFFCC"/>
                </a:solidFill>
              </a:rPr>
              <a:t>ses </a:t>
            </a:r>
            <a:r>
              <a:rPr lang="fr-FR" dirty="0">
                <a:solidFill>
                  <a:srgbClr val="FFFFCC"/>
                </a:solidFill>
              </a:rPr>
              <a:t>souhaits </a:t>
            </a:r>
            <a:r>
              <a:rPr lang="fr-FR" dirty="0" smtClean="0">
                <a:solidFill>
                  <a:srgbClr val="FFFFCC"/>
                </a:solidFill>
              </a:rPr>
              <a:t>sur la </a:t>
            </a:r>
            <a:r>
              <a:rPr lang="fr-FR" dirty="0">
                <a:solidFill>
                  <a:srgbClr val="FFFFCC"/>
                </a:solidFill>
              </a:rPr>
              <a:t>fin de </a:t>
            </a:r>
            <a:r>
              <a:rPr lang="fr-FR" dirty="0" smtClean="0">
                <a:solidFill>
                  <a:srgbClr val="FFFFCC"/>
                </a:solidFill>
              </a:rPr>
              <a:t>sa vie</a:t>
            </a:r>
            <a:r>
              <a:rPr lang="fr-FR" dirty="0">
                <a:solidFill>
                  <a:srgbClr val="FFFFCC"/>
                </a:solidFill>
              </a:rPr>
              <a:t>, et en particulier :</a:t>
            </a:r>
          </a:p>
          <a:p>
            <a:pPr marL="0" indent="0">
              <a:buNone/>
            </a:pPr>
            <a:r>
              <a:rPr lang="fr-FR" dirty="0" smtClean="0">
                <a:solidFill>
                  <a:srgbClr val="FFFFCC"/>
                </a:solidFill>
              </a:rPr>
              <a:t>		</a:t>
            </a:r>
            <a:r>
              <a:rPr lang="fr-FR" dirty="0" smtClean="0">
                <a:solidFill>
                  <a:srgbClr val="FFFFCC"/>
                </a:solidFill>
                <a:sym typeface="Wingdings" panose="05000000000000000000" pitchFamily="2" charset="2"/>
              </a:rPr>
              <a:t> </a:t>
            </a:r>
            <a:r>
              <a:rPr lang="fr-FR" dirty="0" smtClean="0">
                <a:solidFill>
                  <a:srgbClr val="FFFFCC"/>
                </a:solidFill>
              </a:rPr>
              <a:t>limiter </a:t>
            </a:r>
            <a:r>
              <a:rPr lang="fr-FR" dirty="0">
                <a:solidFill>
                  <a:srgbClr val="FFFFCC"/>
                </a:solidFill>
              </a:rPr>
              <a:t>ou arrêter les traitements en cours,</a:t>
            </a:r>
          </a:p>
          <a:p>
            <a:pPr marL="0" indent="0">
              <a:buNone/>
            </a:pPr>
            <a:r>
              <a:rPr lang="fr-FR" dirty="0" smtClean="0">
                <a:solidFill>
                  <a:srgbClr val="FFFFCC"/>
                </a:solidFill>
              </a:rPr>
              <a:t>		</a:t>
            </a:r>
            <a:r>
              <a:rPr lang="fr-FR" dirty="0" smtClean="0">
                <a:solidFill>
                  <a:srgbClr val="FFFFCC"/>
                </a:solidFill>
                <a:sym typeface="Wingdings" panose="05000000000000000000" pitchFamily="2" charset="2"/>
              </a:rPr>
              <a:t> </a:t>
            </a:r>
            <a:r>
              <a:rPr lang="fr-FR" dirty="0" smtClean="0">
                <a:solidFill>
                  <a:srgbClr val="FFFFCC"/>
                </a:solidFill>
              </a:rPr>
              <a:t>être </a:t>
            </a:r>
            <a:r>
              <a:rPr lang="fr-FR" dirty="0">
                <a:solidFill>
                  <a:srgbClr val="FFFFCC"/>
                </a:solidFill>
              </a:rPr>
              <a:t>transféré en réanimation si l'état de santé le requiert,</a:t>
            </a:r>
          </a:p>
          <a:p>
            <a:pPr marL="0" indent="0">
              <a:buNone/>
            </a:pPr>
            <a:r>
              <a:rPr lang="fr-FR" dirty="0" smtClean="0">
                <a:solidFill>
                  <a:srgbClr val="FFFFCC"/>
                </a:solidFill>
              </a:rPr>
              <a:t>		</a:t>
            </a:r>
            <a:r>
              <a:rPr lang="fr-FR" dirty="0" smtClean="0">
                <a:solidFill>
                  <a:srgbClr val="FFFFCC"/>
                </a:solidFill>
                <a:sym typeface="Wingdings" panose="05000000000000000000" pitchFamily="2" charset="2"/>
              </a:rPr>
              <a:t> </a:t>
            </a:r>
            <a:r>
              <a:rPr lang="fr-FR" dirty="0" smtClean="0">
                <a:solidFill>
                  <a:srgbClr val="FFFFCC"/>
                </a:solidFill>
              </a:rPr>
              <a:t>être </a:t>
            </a:r>
            <a:r>
              <a:rPr lang="fr-FR" dirty="0">
                <a:solidFill>
                  <a:srgbClr val="FFFFCC"/>
                </a:solidFill>
              </a:rPr>
              <a:t>mis sous respiration artificielle,</a:t>
            </a:r>
          </a:p>
          <a:p>
            <a:pPr marL="0" indent="0">
              <a:buNone/>
            </a:pPr>
            <a:r>
              <a:rPr lang="fr-FR" dirty="0" smtClean="0">
                <a:solidFill>
                  <a:srgbClr val="FFFFCC"/>
                </a:solidFill>
              </a:rPr>
              <a:t>		</a:t>
            </a:r>
            <a:r>
              <a:rPr lang="fr-FR" dirty="0" smtClean="0">
                <a:solidFill>
                  <a:srgbClr val="FFFFCC"/>
                </a:solidFill>
                <a:sym typeface="Wingdings" panose="05000000000000000000" pitchFamily="2" charset="2"/>
              </a:rPr>
              <a:t> </a:t>
            </a:r>
            <a:r>
              <a:rPr lang="fr-FR" dirty="0" smtClean="0">
                <a:solidFill>
                  <a:srgbClr val="FFFFCC"/>
                </a:solidFill>
              </a:rPr>
              <a:t>subir </a:t>
            </a:r>
            <a:r>
              <a:rPr lang="fr-FR" dirty="0">
                <a:solidFill>
                  <a:srgbClr val="FFFFCC"/>
                </a:solidFill>
              </a:rPr>
              <a:t>une intervention chirurgicale,</a:t>
            </a:r>
          </a:p>
          <a:p>
            <a:pPr marL="0" indent="0">
              <a:buNone/>
            </a:pPr>
            <a:r>
              <a:rPr lang="fr-FR" dirty="0" smtClean="0">
                <a:solidFill>
                  <a:srgbClr val="FFFFCC"/>
                </a:solidFill>
              </a:rPr>
              <a:t>		</a:t>
            </a:r>
            <a:r>
              <a:rPr lang="fr-FR" dirty="0" smtClean="0">
                <a:solidFill>
                  <a:srgbClr val="FFFFCC"/>
                </a:solidFill>
                <a:sym typeface="Wingdings" panose="05000000000000000000" pitchFamily="2" charset="2"/>
              </a:rPr>
              <a:t> </a:t>
            </a:r>
            <a:r>
              <a:rPr lang="fr-FR" dirty="0" smtClean="0">
                <a:solidFill>
                  <a:srgbClr val="FFFFCC"/>
                </a:solidFill>
              </a:rPr>
              <a:t>être </a:t>
            </a:r>
            <a:r>
              <a:rPr lang="fr-FR" dirty="0">
                <a:solidFill>
                  <a:srgbClr val="FFFFCC"/>
                </a:solidFill>
              </a:rPr>
              <a:t>soulagé de ses souffrances même si cela a pour effet de </a:t>
            </a:r>
            <a:r>
              <a:rPr lang="fr-FR" dirty="0" smtClean="0">
                <a:solidFill>
                  <a:srgbClr val="FFFFCC"/>
                </a:solidFill>
              </a:rPr>
              <a:t>			mener </a:t>
            </a:r>
            <a:r>
              <a:rPr lang="fr-FR" dirty="0">
                <a:solidFill>
                  <a:srgbClr val="FFFFCC"/>
                </a:solidFill>
              </a:rPr>
              <a:t>au décès</a:t>
            </a:r>
            <a:r>
              <a:rPr lang="fr-FR" dirty="0" smtClean="0">
                <a:solidFill>
                  <a:srgbClr val="FFFFCC"/>
                </a:solidFill>
              </a:rPr>
              <a:t>.</a:t>
            </a:r>
            <a:endParaRPr lang="fr-FR" dirty="0">
              <a:solidFill>
                <a:srgbClr val="FFFFCC"/>
              </a:solidFill>
            </a:endParaRPr>
          </a:p>
          <a:p>
            <a:endParaRPr lang="fr-FR" dirty="0"/>
          </a:p>
        </p:txBody>
      </p:sp>
      <p:sp>
        <p:nvSpPr>
          <p:cNvPr id="4" name="Espace réservé du pied de page 3"/>
          <p:cNvSpPr>
            <a:spLocks noGrp="1"/>
          </p:cNvSpPr>
          <p:nvPr>
            <p:ph type="ftr" sz="quarter" idx="11"/>
          </p:nvPr>
        </p:nvSpPr>
        <p:spPr>
          <a:xfrm>
            <a:off x="10069704" y="6342988"/>
            <a:ext cx="2122296" cy="515012"/>
          </a:xfrm>
        </p:spPr>
        <p:txBody>
          <a:bodyPr/>
          <a:lstStyle/>
          <a:p>
            <a:pPr algn="ctr"/>
            <a:r>
              <a:rPr lang="fr-FR" b="1" dirty="0" smtClean="0">
                <a:solidFill>
                  <a:srgbClr val="FFFFCC"/>
                </a:solidFill>
              </a:rPr>
              <a:t>1ère Journée Régionale CSPHF  </a:t>
            </a:r>
            <a:br>
              <a:rPr lang="fr-FR" b="1" dirty="0" smtClean="0">
                <a:solidFill>
                  <a:srgbClr val="FFFFCC"/>
                </a:solidFill>
              </a:rPr>
            </a:br>
            <a:r>
              <a:rPr lang="fr-FR" b="1" dirty="0" smtClean="0">
                <a:solidFill>
                  <a:srgbClr val="FFFFCC"/>
                </a:solidFill>
              </a:rPr>
              <a:t>14/11/2019  </a:t>
            </a:r>
            <a:br>
              <a:rPr lang="fr-FR" b="1" dirty="0" smtClean="0">
                <a:solidFill>
                  <a:srgbClr val="FFFFCC"/>
                </a:solidFill>
              </a:rPr>
            </a:br>
            <a:r>
              <a:rPr lang="fr-FR" b="1" dirty="0" smtClean="0">
                <a:solidFill>
                  <a:srgbClr val="FFFFCC"/>
                </a:solidFill>
              </a:rPr>
              <a:t> 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0" y="0"/>
            <a:ext cx="929640" cy="956310"/>
          </a:xfrm>
          <a:prstGeom prst="rect">
            <a:avLst/>
          </a:prstGeom>
          <a:noFill/>
          <a:ln>
            <a:noFill/>
          </a:ln>
        </p:spPr>
      </p:pic>
    </p:spTree>
    <p:extLst>
      <p:ext uri="{BB962C8B-B14F-4D97-AF65-F5344CB8AC3E}">
        <p14:creationId xmlns:p14="http://schemas.microsoft.com/office/powerpoint/2010/main" val="3388277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51164" y="0"/>
            <a:ext cx="8534400" cy="1576552"/>
          </a:xfrm>
        </p:spPr>
        <p:txBody>
          <a:bodyPr/>
          <a:lstStyle/>
          <a:p>
            <a:pPr algn="ctr"/>
            <a:r>
              <a:rPr lang="fr-FR" b="1" dirty="0" smtClean="0">
                <a:solidFill>
                  <a:srgbClr val="FFFFCC"/>
                </a:solidFill>
              </a:rPr>
              <a:t>Evolution au domicile</a:t>
            </a:r>
            <a:endParaRPr lang="fr-FR" b="1" dirty="0">
              <a:solidFill>
                <a:srgbClr val="FFFFCC"/>
              </a:solidFill>
            </a:endParaRPr>
          </a:p>
        </p:txBody>
      </p:sp>
      <p:sp>
        <p:nvSpPr>
          <p:cNvPr id="3" name="Espace réservé du contenu 2"/>
          <p:cNvSpPr>
            <a:spLocks noGrp="1"/>
          </p:cNvSpPr>
          <p:nvPr>
            <p:ph idx="1"/>
          </p:nvPr>
        </p:nvSpPr>
        <p:spPr>
          <a:xfrm>
            <a:off x="684211" y="1818290"/>
            <a:ext cx="9636947" cy="3798925"/>
          </a:xfrm>
        </p:spPr>
        <p:txBody>
          <a:bodyPr/>
          <a:lstStyle/>
          <a:p>
            <a:pPr algn="just"/>
            <a:r>
              <a:rPr lang="fr-FR" dirty="0" smtClean="0">
                <a:solidFill>
                  <a:srgbClr val="FFFFCC"/>
                </a:solidFill>
              </a:rPr>
              <a:t>Entretien téléphonique du médecin du réseau avec le </a:t>
            </a:r>
            <a:r>
              <a:rPr lang="fr-FR" dirty="0">
                <a:solidFill>
                  <a:srgbClr val="FFFFCC"/>
                </a:solidFill>
              </a:rPr>
              <a:t>médecin traitant : </a:t>
            </a:r>
            <a:r>
              <a:rPr lang="fr-FR" dirty="0" smtClean="0">
                <a:solidFill>
                  <a:srgbClr val="FFFFCC"/>
                </a:solidFill>
              </a:rPr>
              <a:t>La GPE </a:t>
            </a:r>
            <a:r>
              <a:rPr lang="fr-FR" dirty="0">
                <a:solidFill>
                  <a:srgbClr val="FFFFCC"/>
                </a:solidFill>
              </a:rPr>
              <a:t>n'est plus fonctionnelle, </a:t>
            </a:r>
            <a:r>
              <a:rPr lang="fr-FR" dirty="0" smtClean="0">
                <a:solidFill>
                  <a:srgbClr val="FFFFCC"/>
                </a:solidFill>
              </a:rPr>
              <a:t>Mme </a:t>
            </a:r>
            <a:r>
              <a:rPr lang="fr-FR" dirty="0">
                <a:solidFill>
                  <a:srgbClr val="FFFFCC"/>
                </a:solidFill>
              </a:rPr>
              <a:t>a verbalisé la </a:t>
            </a:r>
            <a:r>
              <a:rPr lang="fr-FR" dirty="0" smtClean="0">
                <a:solidFill>
                  <a:srgbClr val="FFFFCC"/>
                </a:solidFill>
              </a:rPr>
              <a:t>volonté </a:t>
            </a:r>
            <a:r>
              <a:rPr lang="fr-FR" dirty="0">
                <a:solidFill>
                  <a:srgbClr val="FFFFCC"/>
                </a:solidFill>
              </a:rPr>
              <a:t>de non acharnement, ne veut plus qu'on la soigne, en </a:t>
            </a:r>
            <a:r>
              <a:rPr lang="fr-FR" dirty="0" smtClean="0">
                <a:solidFill>
                  <a:srgbClr val="FFFFCC"/>
                </a:solidFill>
              </a:rPr>
              <a:t>présence </a:t>
            </a:r>
            <a:r>
              <a:rPr lang="fr-FR" dirty="0">
                <a:solidFill>
                  <a:srgbClr val="FFFFCC"/>
                </a:solidFill>
              </a:rPr>
              <a:t>de la famille avec le MT, </a:t>
            </a:r>
            <a:r>
              <a:rPr lang="fr-FR" dirty="0" smtClean="0">
                <a:solidFill>
                  <a:srgbClr val="FFFFCC"/>
                </a:solidFill>
              </a:rPr>
              <a:t>vidéo </a:t>
            </a:r>
            <a:r>
              <a:rPr lang="fr-FR" dirty="0">
                <a:solidFill>
                  <a:srgbClr val="FFFFCC"/>
                </a:solidFill>
              </a:rPr>
              <a:t>: sur la tablette, elle a </a:t>
            </a:r>
            <a:r>
              <a:rPr lang="fr-FR" dirty="0" smtClean="0">
                <a:solidFill>
                  <a:srgbClr val="FFFFCC"/>
                </a:solidFill>
              </a:rPr>
              <a:t>écrit </a:t>
            </a:r>
            <a:r>
              <a:rPr lang="fr-FR" dirty="0">
                <a:solidFill>
                  <a:srgbClr val="FFFFCC"/>
                </a:solidFill>
              </a:rPr>
              <a:t>qu'elle souhaite mourir, </a:t>
            </a:r>
            <a:r>
              <a:rPr lang="fr-FR" dirty="0" smtClean="0">
                <a:solidFill>
                  <a:srgbClr val="FFFFCC"/>
                </a:solidFill>
              </a:rPr>
              <a:t>l'époux </a:t>
            </a:r>
            <a:r>
              <a:rPr lang="fr-FR" dirty="0">
                <a:solidFill>
                  <a:srgbClr val="FFFFCC"/>
                </a:solidFill>
              </a:rPr>
              <a:t>est </a:t>
            </a:r>
            <a:r>
              <a:rPr lang="fr-FR" dirty="0" smtClean="0">
                <a:solidFill>
                  <a:srgbClr val="FFFFCC"/>
                </a:solidFill>
              </a:rPr>
              <a:t>présent, </a:t>
            </a:r>
            <a:r>
              <a:rPr lang="fr-FR" dirty="0">
                <a:solidFill>
                  <a:srgbClr val="FFFFCC"/>
                </a:solidFill>
              </a:rPr>
              <a:t>souffrance morale importante. V</a:t>
            </a:r>
            <a:r>
              <a:rPr lang="fr-FR" dirty="0" smtClean="0">
                <a:solidFill>
                  <a:srgbClr val="FFFFCC"/>
                </a:solidFill>
              </a:rPr>
              <a:t>olonté </a:t>
            </a:r>
            <a:r>
              <a:rPr lang="fr-FR" dirty="0">
                <a:solidFill>
                  <a:srgbClr val="FFFFCC"/>
                </a:solidFill>
              </a:rPr>
              <a:t>de dormir jusqu'au </a:t>
            </a:r>
            <a:r>
              <a:rPr lang="fr-FR" dirty="0" smtClean="0">
                <a:solidFill>
                  <a:srgbClr val="FFFFCC"/>
                </a:solidFill>
              </a:rPr>
              <a:t>décès. Absence </a:t>
            </a:r>
            <a:r>
              <a:rPr lang="fr-FR" dirty="0">
                <a:solidFill>
                  <a:srgbClr val="FFFFCC"/>
                </a:solidFill>
              </a:rPr>
              <a:t>de </a:t>
            </a:r>
            <a:r>
              <a:rPr lang="fr-FR" dirty="0" smtClean="0">
                <a:solidFill>
                  <a:srgbClr val="FFFFCC"/>
                </a:solidFill>
              </a:rPr>
              <a:t>douleur</a:t>
            </a:r>
            <a:r>
              <a:rPr lang="fr-FR" dirty="0">
                <a:solidFill>
                  <a:srgbClr val="FFFFCC"/>
                </a:solidFill>
              </a:rPr>
              <a:t>. Nous convenons d'introduire </a:t>
            </a:r>
            <a:r>
              <a:rPr lang="fr-FR" dirty="0" smtClean="0">
                <a:solidFill>
                  <a:srgbClr val="FFFFCC"/>
                </a:solidFill>
              </a:rPr>
              <a:t>l‘</a:t>
            </a:r>
            <a:r>
              <a:rPr lang="fr-FR" dirty="0" err="1" smtClean="0">
                <a:solidFill>
                  <a:srgbClr val="FFFFCC"/>
                </a:solidFill>
              </a:rPr>
              <a:t>Hypnovel</a:t>
            </a:r>
            <a:r>
              <a:rPr lang="fr-FR" dirty="0" smtClean="0">
                <a:solidFill>
                  <a:srgbClr val="FFFFCC"/>
                </a:solidFill>
              </a:rPr>
              <a:t> </a:t>
            </a:r>
            <a:r>
              <a:rPr lang="fr-FR" dirty="0">
                <a:solidFill>
                  <a:srgbClr val="FFFFCC"/>
                </a:solidFill>
              </a:rPr>
              <a:t>dose anxiolytique ce </a:t>
            </a:r>
            <a:r>
              <a:rPr lang="fr-FR" dirty="0" smtClean="0">
                <a:solidFill>
                  <a:srgbClr val="FFFFCC"/>
                </a:solidFill>
              </a:rPr>
              <a:t>weekend end, </a:t>
            </a:r>
            <a:r>
              <a:rPr lang="fr-FR" dirty="0">
                <a:solidFill>
                  <a:srgbClr val="FFFFCC"/>
                </a:solidFill>
              </a:rPr>
              <a:t>avec possibilité d'augmenter si insuffisant, </a:t>
            </a:r>
            <a:r>
              <a:rPr lang="fr-FR" dirty="0" smtClean="0">
                <a:solidFill>
                  <a:srgbClr val="FFFFCC"/>
                </a:solidFill>
              </a:rPr>
              <a:t>visite du réseau organisée rapidement.</a:t>
            </a:r>
            <a:endParaRPr lang="fr-FR" dirty="0">
              <a:solidFill>
                <a:srgbClr val="FFFFCC"/>
              </a:solidFill>
            </a:endParaRPr>
          </a:p>
        </p:txBody>
      </p:sp>
      <p:sp>
        <p:nvSpPr>
          <p:cNvPr id="4" name="Espace réservé du pied de page 3"/>
          <p:cNvSpPr>
            <a:spLocks noGrp="1"/>
          </p:cNvSpPr>
          <p:nvPr>
            <p:ph type="ftr" sz="quarter" idx="11"/>
          </p:nvPr>
        </p:nvSpPr>
        <p:spPr>
          <a:xfrm>
            <a:off x="10101481" y="6335110"/>
            <a:ext cx="2090519" cy="522890"/>
          </a:xfrm>
        </p:spPr>
        <p:txBody>
          <a:bodyPr/>
          <a:lstStyle/>
          <a:p>
            <a:pPr algn="ctr"/>
            <a:r>
              <a:rPr lang="fr-FR" b="1" dirty="0" smtClean="0">
                <a:solidFill>
                  <a:srgbClr val="FFFFCC"/>
                </a:solidFill>
              </a:rPr>
              <a:t>1ère Journée Régionale CSPHF  14/11/2019</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3700781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8805" y="-48748"/>
            <a:ext cx="8534400" cy="1507067"/>
          </a:xfrm>
        </p:spPr>
        <p:txBody>
          <a:bodyPr/>
          <a:lstStyle/>
          <a:p>
            <a:endParaRPr lang="fr-FR" dirty="0"/>
          </a:p>
        </p:txBody>
      </p:sp>
      <p:sp>
        <p:nvSpPr>
          <p:cNvPr id="3" name="Espace réservé du contenu 2"/>
          <p:cNvSpPr>
            <a:spLocks noGrp="1"/>
          </p:cNvSpPr>
          <p:nvPr>
            <p:ph idx="1"/>
          </p:nvPr>
        </p:nvSpPr>
        <p:spPr>
          <a:xfrm>
            <a:off x="778805" y="465934"/>
            <a:ext cx="9647457" cy="6413679"/>
          </a:xfrm>
        </p:spPr>
        <p:txBody>
          <a:bodyPr>
            <a:normAutofit/>
          </a:bodyPr>
          <a:lstStyle/>
          <a:p>
            <a:pPr algn="just"/>
            <a:r>
              <a:rPr lang="fr-FR" dirty="0">
                <a:solidFill>
                  <a:srgbClr val="FFFFCC"/>
                </a:solidFill>
              </a:rPr>
              <a:t>Mme arrive difficilement à fixer son attention</a:t>
            </a:r>
            <a:r>
              <a:rPr lang="fr-FR" dirty="0" smtClean="0">
                <a:solidFill>
                  <a:srgbClr val="FFFFCC"/>
                </a:solidFill>
              </a:rPr>
              <a:t>, communique à </a:t>
            </a:r>
            <a:r>
              <a:rPr lang="fr-FR" dirty="0">
                <a:solidFill>
                  <a:srgbClr val="FFFFCC"/>
                </a:solidFill>
              </a:rPr>
              <a:t>partir de questions </a:t>
            </a:r>
            <a:r>
              <a:rPr lang="fr-FR" dirty="0" smtClean="0">
                <a:solidFill>
                  <a:srgbClr val="FFFFCC"/>
                </a:solidFill>
              </a:rPr>
              <a:t>fermées. </a:t>
            </a:r>
            <a:r>
              <a:rPr lang="fr-FR" dirty="0">
                <a:solidFill>
                  <a:srgbClr val="FFFFCC"/>
                </a:solidFill>
              </a:rPr>
              <a:t>E</a:t>
            </a:r>
            <a:r>
              <a:rPr lang="fr-FR" dirty="0" smtClean="0">
                <a:solidFill>
                  <a:srgbClr val="FFFFCC"/>
                </a:solidFill>
              </a:rPr>
              <a:t>lle </a:t>
            </a:r>
            <a:r>
              <a:rPr lang="fr-FR" dirty="0">
                <a:solidFill>
                  <a:srgbClr val="FFFFCC"/>
                </a:solidFill>
              </a:rPr>
              <a:t>se sent mieux </a:t>
            </a:r>
            <a:r>
              <a:rPr lang="fr-FR" dirty="0" smtClean="0">
                <a:solidFill>
                  <a:srgbClr val="FFFFCC"/>
                </a:solidFill>
              </a:rPr>
              <a:t>depuis l'</a:t>
            </a:r>
            <a:r>
              <a:rPr lang="fr-FR" dirty="0" err="1" smtClean="0">
                <a:solidFill>
                  <a:srgbClr val="FFFFCC"/>
                </a:solidFill>
              </a:rPr>
              <a:t>anxiolyse</a:t>
            </a:r>
            <a:r>
              <a:rPr lang="fr-FR" dirty="0" smtClean="0">
                <a:solidFill>
                  <a:srgbClr val="FFFFCC"/>
                </a:solidFill>
              </a:rPr>
              <a:t> mais « ne </a:t>
            </a:r>
            <a:r>
              <a:rPr lang="fr-FR" dirty="0">
                <a:solidFill>
                  <a:srgbClr val="FFFFCC"/>
                </a:solidFill>
              </a:rPr>
              <a:t>veut plus vivre cette </a:t>
            </a:r>
            <a:r>
              <a:rPr lang="fr-FR" dirty="0" smtClean="0">
                <a:solidFill>
                  <a:srgbClr val="FFFFCC"/>
                </a:solidFill>
              </a:rPr>
              <a:t>vie », veut </a:t>
            </a:r>
            <a:r>
              <a:rPr lang="fr-FR" dirty="0">
                <a:solidFill>
                  <a:srgbClr val="FFFFCC"/>
                </a:solidFill>
              </a:rPr>
              <a:t>dormir tout le </a:t>
            </a:r>
            <a:r>
              <a:rPr lang="fr-FR" dirty="0" smtClean="0">
                <a:solidFill>
                  <a:srgbClr val="FFFFCC"/>
                </a:solidFill>
              </a:rPr>
              <a:t>temps, dès </a:t>
            </a:r>
            <a:r>
              <a:rPr lang="fr-FR" dirty="0">
                <a:solidFill>
                  <a:srgbClr val="FFFFCC"/>
                </a:solidFill>
              </a:rPr>
              <a:t>cet </a:t>
            </a:r>
            <a:r>
              <a:rPr lang="fr-FR" dirty="0" smtClean="0">
                <a:solidFill>
                  <a:srgbClr val="FFFFCC"/>
                </a:solidFill>
              </a:rPr>
              <a:t>après-midi, et </a:t>
            </a:r>
            <a:r>
              <a:rPr lang="fr-FR" dirty="0">
                <a:solidFill>
                  <a:srgbClr val="FFFFCC"/>
                </a:solidFill>
              </a:rPr>
              <a:t>décéder chez </a:t>
            </a:r>
            <a:r>
              <a:rPr lang="fr-FR" dirty="0" smtClean="0">
                <a:solidFill>
                  <a:srgbClr val="FFFFCC"/>
                </a:solidFill>
              </a:rPr>
              <a:t>elle. Elle confiera </a:t>
            </a:r>
            <a:r>
              <a:rPr lang="fr-FR" dirty="0">
                <a:solidFill>
                  <a:srgbClr val="FFFFCC"/>
                </a:solidFill>
              </a:rPr>
              <a:t>sa peur de mourir et plus particulièrement le fait d'en être </a:t>
            </a:r>
            <a:r>
              <a:rPr lang="fr-FR" dirty="0" smtClean="0">
                <a:solidFill>
                  <a:srgbClr val="FFFFCC"/>
                </a:solidFill>
              </a:rPr>
              <a:t>consciente. Durant la sédation elle veut </a:t>
            </a:r>
            <a:r>
              <a:rPr lang="fr-FR" dirty="0">
                <a:solidFill>
                  <a:srgbClr val="FFFFCC"/>
                </a:solidFill>
              </a:rPr>
              <a:t>que son mari mette de la musique (ses chanteurs préférés), des fleurs et qu'on lui fasse la lecture. </a:t>
            </a:r>
            <a:endParaRPr lang="fr-FR" dirty="0" smtClean="0">
              <a:solidFill>
                <a:srgbClr val="FFFFCC"/>
              </a:solidFill>
            </a:endParaRPr>
          </a:p>
          <a:p>
            <a:pPr algn="just"/>
            <a:r>
              <a:rPr lang="fr-FR" dirty="0" smtClean="0">
                <a:solidFill>
                  <a:srgbClr val="FFFFCC"/>
                </a:solidFill>
              </a:rPr>
              <a:t>14 novembre, 12h : titration et mise en place de la sédation avec une PCA en sous-cutanée, pour  pouvoir faire des bolus si réveils inconfortables. </a:t>
            </a:r>
            <a:endParaRPr lang="fr-FR" dirty="0">
              <a:solidFill>
                <a:srgbClr val="FFFFCC"/>
              </a:solidFill>
            </a:endParaRPr>
          </a:p>
          <a:p>
            <a:endParaRPr lang="fr-FR" dirty="0"/>
          </a:p>
        </p:txBody>
      </p:sp>
      <p:sp>
        <p:nvSpPr>
          <p:cNvPr id="4" name="Espace réservé du pied de page 3"/>
          <p:cNvSpPr>
            <a:spLocks noGrp="1"/>
          </p:cNvSpPr>
          <p:nvPr>
            <p:ph type="ftr" sz="quarter" idx="11"/>
          </p:nvPr>
        </p:nvSpPr>
        <p:spPr>
          <a:xfrm>
            <a:off x="10080460" y="6303579"/>
            <a:ext cx="2111540" cy="554421"/>
          </a:xfrm>
        </p:spPr>
        <p:txBody>
          <a:bodyPr/>
          <a:lstStyle/>
          <a:p>
            <a:pPr algn="ctr"/>
            <a:r>
              <a:rPr lang="fr-FR" b="1" dirty="0" smtClean="0">
                <a:solidFill>
                  <a:srgbClr val="FFFFCC"/>
                </a:solidFill>
              </a:rPr>
              <a:t>1ère Journée Régionale CSPHF  14/11/2019</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882716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2" y="685800"/>
            <a:ext cx="8534400" cy="1507067"/>
          </a:xfrm>
        </p:spPr>
        <p:txBody>
          <a:bodyPr/>
          <a:lstStyle/>
          <a:p>
            <a:endParaRPr lang="fr-FR" dirty="0"/>
          </a:p>
        </p:txBody>
      </p:sp>
      <p:sp>
        <p:nvSpPr>
          <p:cNvPr id="3" name="Espace réservé du contenu 2"/>
          <p:cNvSpPr>
            <a:spLocks noGrp="1"/>
          </p:cNvSpPr>
          <p:nvPr>
            <p:ph idx="1"/>
          </p:nvPr>
        </p:nvSpPr>
        <p:spPr>
          <a:xfrm>
            <a:off x="684212" y="1735057"/>
            <a:ext cx="9899705" cy="3615267"/>
          </a:xfrm>
        </p:spPr>
        <p:txBody>
          <a:bodyPr/>
          <a:lstStyle/>
          <a:p>
            <a:r>
              <a:rPr lang="fr-FR" dirty="0" smtClean="0">
                <a:solidFill>
                  <a:srgbClr val="FFFFCC"/>
                </a:solidFill>
              </a:rPr>
              <a:t>17 novembre : </a:t>
            </a:r>
            <a:r>
              <a:rPr lang="fr-FR" dirty="0" err="1" smtClean="0">
                <a:solidFill>
                  <a:srgbClr val="FFFFCC"/>
                </a:solidFill>
              </a:rPr>
              <a:t>sédatée</a:t>
            </a:r>
            <a:r>
              <a:rPr lang="fr-FR" dirty="0" smtClean="0">
                <a:solidFill>
                  <a:srgbClr val="FFFFCC"/>
                </a:solidFill>
              </a:rPr>
              <a:t>, confortable, non douloureuse,  encombrement maitrisé par de la scopolamine.</a:t>
            </a:r>
            <a:br>
              <a:rPr lang="fr-FR" dirty="0" smtClean="0">
                <a:solidFill>
                  <a:srgbClr val="FFFFCC"/>
                </a:solidFill>
              </a:rPr>
            </a:br>
            <a:endParaRPr lang="fr-FR" dirty="0" smtClean="0">
              <a:solidFill>
                <a:srgbClr val="FFFFCC"/>
              </a:solidFill>
            </a:endParaRPr>
          </a:p>
          <a:p>
            <a:r>
              <a:rPr lang="fr-FR" dirty="0" smtClean="0">
                <a:solidFill>
                  <a:srgbClr val="FFFFCC"/>
                </a:solidFill>
              </a:rPr>
              <a:t>18 novembre : décès de la patiente chez elle, entourée des siens.</a:t>
            </a:r>
            <a:endParaRPr lang="fr-FR" dirty="0">
              <a:solidFill>
                <a:srgbClr val="FFFFCC"/>
              </a:solidFill>
            </a:endParaRPr>
          </a:p>
        </p:txBody>
      </p:sp>
      <p:sp>
        <p:nvSpPr>
          <p:cNvPr id="4" name="Espace réservé du pied de page 3"/>
          <p:cNvSpPr>
            <a:spLocks noGrp="1"/>
          </p:cNvSpPr>
          <p:nvPr>
            <p:ph type="ftr" sz="quarter" idx="11"/>
          </p:nvPr>
        </p:nvSpPr>
        <p:spPr>
          <a:xfrm>
            <a:off x="10048929" y="6335110"/>
            <a:ext cx="2143071" cy="522890"/>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 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888487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1277" y="1986455"/>
            <a:ext cx="10094073" cy="1923343"/>
          </a:xfrm>
        </p:spPr>
        <p:txBody>
          <a:bodyPr>
            <a:normAutofit/>
          </a:bodyPr>
          <a:lstStyle/>
          <a:p>
            <a:pPr algn="ctr"/>
            <a:r>
              <a:rPr lang="fr-FR" sz="4800" b="1" dirty="0" smtClean="0">
                <a:solidFill>
                  <a:srgbClr val="FFFFCC"/>
                </a:solidFill>
              </a:rPr>
              <a:t>A SAVOIR</a:t>
            </a:r>
            <a:endParaRPr lang="fr-FR" sz="4800" b="1" dirty="0">
              <a:solidFill>
                <a:srgbClr val="FFFFCC"/>
              </a:solidFill>
            </a:endParaRPr>
          </a:p>
        </p:txBody>
      </p:sp>
      <p:sp>
        <p:nvSpPr>
          <p:cNvPr id="3" name="Espace réservé du contenu 2"/>
          <p:cNvSpPr>
            <a:spLocks noGrp="1"/>
          </p:cNvSpPr>
          <p:nvPr>
            <p:ph idx="1"/>
          </p:nvPr>
        </p:nvSpPr>
        <p:spPr>
          <a:xfrm>
            <a:off x="0" y="-2961290"/>
            <a:ext cx="8534400" cy="3615267"/>
          </a:xfrm>
        </p:spPr>
        <p:txBody>
          <a:bodyPr/>
          <a:lstStyle/>
          <a:p>
            <a:endParaRPr lang="fr-FR" dirty="0"/>
          </a:p>
        </p:txBody>
      </p:sp>
      <p:sp>
        <p:nvSpPr>
          <p:cNvPr id="4" name="Espace réservé du pied de page 3"/>
          <p:cNvSpPr>
            <a:spLocks noGrp="1"/>
          </p:cNvSpPr>
          <p:nvPr>
            <p:ph type="ftr" sz="quarter" idx="11"/>
          </p:nvPr>
        </p:nvSpPr>
        <p:spPr>
          <a:xfrm>
            <a:off x="10101481" y="6345621"/>
            <a:ext cx="2164091" cy="512379"/>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953392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2" y="105103"/>
            <a:ext cx="10772064" cy="1753296"/>
          </a:xfrm>
        </p:spPr>
        <p:txBody>
          <a:bodyPr>
            <a:normAutofit/>
          </a:bodyPr>
          <a:lstStyle/>
          <a:p>
            <a:pPr algn="ctr"/>
            <a:r>
              <a:rPr lang="fr-FR" b="1" dirty="0">
                <a:solidFill>
                  <a:srgbClr val="FFFFCC"/>
                </a:solidFill>
              </a:rPr>
              <a:t>Administration de bolus de morphine par les aides soignantes </a:t>
            </a:r>
            <a:r>
              <a:rPr lang="fr-FR" b="1" dirty="0" smtClean="0">
                <a:solidFill>
                  <a:srgbClr val="FFFFCC"/>
                </a:solidFill>
              </a:rPr>
              <a:t>: Autorisée ou non ?</a:t>
            </a:r>
            <a:r>
              <a:rPr lang="fr-FR" b="1" dirty="0">
                <a:solidFill>
                  <a:srgbClr val="FFFFCC"/>
                </a:solidFill>
              </a:rPr>
              <a:t/>
            </a:r>
            <a:br>
              <a:rPr lang="fr-FR" b="1" dirty="0">
                <a:solidFill>
                  <a:srgbClr val="FFFFCC"/>
                </a:solidFill>
              </a:rPr>
            </a:br>
            <a:endParaRPr lang="fr-FR" b="1" dirty="0">
              <a:solidFill>
                <a:srgbClr val="FFFFCC"/>
              </a:solidFill>
            </a:endParaRPr>
          </a:p>
        </p:txBody>
      </p:sp>
      <p:sp>
        <p:nvSpPr>
          <p:cNvPr id="3" name="Espace réservé du contenu 2"/>
          <p:cNvSpPr>
            <a:spLocks noGrp="1"/>
          </p:cNvSpPr>
          <p:nvPr>
            <p:ph idx="1"/>
          </p:nvPr>
        </p:nvSpPr>
        <p:spPr>
          <a:xfrm>
            <a:off x="463494" y="2207136"/>
            <a:ext cx="9542354" cy="3615267"/>
          </a:xfrm>
        </p:spPr>
        <p:txBody>
          <a:bodyPr>
            <a:normAutofit/>
          </a:bodyPr>
          <a:lstStyle/>
          <a:p>
            <a:pPr algn="just"/>
            <a:r>
              <a:rPr lang="fr-FR" dirty="0">
                <a:solidFill>
                  <a:srgbClr val="FFFFCC"/>
                </a:solidFill>
              </a:rPr>
              <a:t>Article </a:t>
            </a:r>
            <a:r>
              <a:rPr lang="fr-FR" dirty="0" smtClean="0">
                <a:solidFill>
                  <a:srgbClr val="FFFFCC"/>
                </a:solidFill>
              </a:rPr>
              <a:t>R4311-4 du décret de compétence des infirmiers : Lorsque </a:t>
            </a:r>
            <a:r>
              <a:rPr lang="fr-FR" dirty="0">
                <a:solidFill>
                  <a:srgbClr val="FFFFCC"/>
                </a:solidFill>
              </a:rPr>
              <a:t>les actes accomplis et les soins dispensés relevant de son rôle propre sont dispensés dans un établissement ou un service à domicile à caractère sanitaire, social ou médico-social, </a:t>
            </a:r>
            <a:r>
              <a:rPr lang="fr-FR" dirty="0" smtClean="0">
                <a:solidFill>
                  <a:srgbClr val="FFFFCC"/>
                </a:solidFill>
              </a:rPr>
              <a:t>l’infirmier </a:t>
            </a:r>
            <a:r>
              <a:rPr lang="fr-FR" dirty="0">
                <a:solidFill>
                  <a:srgbClr val="FFFFCC"/>
                </a:solidFill>
              </a:rPr>
              <a:t>ou l’infirmière peut, sous sa responsabilité, les assurer avec la collaboration d’aides-soignants, d’auxiliaires de </a:t>
            </a:r>
            <a:r>
              <a:rPr lang="fr-FR" dirty="0" smtClean="0">
                <a:solidFill>
                  <a:srgbClr val="FFFFCC"/>
                </a:solidFill>
              </a:rPr>
              <a:t>puériculture.</a:t>
            </a:r>
          </a:p>
          <a:p>
            <a:pPr algn="just"/>
            <a:r>
              <a:rPr lang="fr-FR" dirty="0">
                <a:solidFill>
                  <a:srgbClr val="FFFFCC"/>
                </a:solidFill>
              </a:rPr>
              <a:t> Annexe IV à l’arrêté du 25 janvier 2005 relatif aux modalités d’organisation de la validation des acquis de l’expérience pour l’obtention du diplôme professionnel </a:t>
            </a:r>
            <a:r>
              <a:rPr lang="fr-FR" dirty="0" smtClean="0">
                <a:solidFill>
                  <a:srgbClr val="FFFFCC"/>
                </a:solidFill>
              </a:rPr>
              <a:t>d’aide-soignant : Aider </a:t>
            </a:r>
            <a:r>
              <a:rPr lang="fr-FR" dirty="0">
                <a:solidFill>
                  <a:srgbClr val="FFFFCC"/>
                </a:solidFill>
              </a:rPr>
              <a:t>à la prise de médicaments sous forme non injectable (faire prendre et vérifier la prise</a:t>
            </a:r>
            <a:r>
              <a:rPr lang="fr-FR" dirty="0" smtClean="0">
                <a:solidFill>
                  <a:srgbClr val="FFFFCC"/>
                </a:solidFill>
              </a:rPr>
              <a:t>). </a:t>
            </a:r>
            <a:endParaRPr lang="fr-FR" dirty="0">
              <a:solidFill>
                <a:srgbClr val="FFFFCC"/>
              </a:solidFill>
            </a:endParaRPr>
          </a:p>
        </p:txBody>
      </p:sp>
      <p:sp>
        <p:nvSpPr>
          <p:cNvPr id="4" name="Espace réservé du pied de page 3"/>
          <p:cNvSpPr>
            <a:spLocks noGrp="1"/>
          </p:cNvSpPr>
          <p:nvPr>
            <p:ph type="ftr" sz="quarter" idx="11"/>
          </p:nvPr>
        </p:nvSpPr>
        <p:spPr>
          <a:xfrm>
            <a:off x="10154033" y="6303579"/>
            <a:ext cx="2111540" cy="554421"/>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1738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0510"/>
            <a:ext cx="11109434" cy="1713185"/>
          </a:xfrm>
        </p:spPr>
        <p:txBody>
          <a:bodyPr>
            <a:noAutofit/>
          </a:bodyPr>
          <a:lstStyle/>
          <a:p>
            <a:pPr algn="ctr"/>
            <a:r>
              <a:rPr lang="fr-FR" b="1" dirty="0" smtClean="0">
                <a:solidFill>
                  <a:srgbClr val="FFFFCC"/>
                </a:solidFill>
              </a:rPr>
              <a:t>Application par l’</a:t>
            </a:r>
            <a:r>
              <a:rPr lang="fr-FR" b="1" dirty="0" err="1" smtClean="0">
                <a:solidFill>
                  <a:srgbClr val="FFFFCC"/>
                </a:solidFill>
              </a:rPr>
              <a:t>infirmiere</a:t>
            </a:r>
            <a:r>
              <a:rPr lang="fr-FR" b="1" dirty="0" smtClean="0">
                <a:solidFill>
                  <a:srgbClr val="FFFFCC"/>
                </a:solidFill>
              </a:rPr>
              <a:t> d’un protocole anticipé sans validation d’un médecin :</a:t>
            </a:r>
            <a:br>
              <a:rPr lang="fr-FR" b="1" dirty="0" smtClean="0">
                <a:solidFill>
                  <a:srgbClr val="FFFFCC"/>
                </a:solidFill>
              </a:rPr>
            </a:br>
            <a:r>
              <a:rPr lang="fr-FR" b="1" dirty="0" smtClean="0">
                <a:solidFill>
                  <a:srgbClr val="FFFFCC"/>
                </a:solidFill>
              </a:rPr>
              <a:t> oui ou non ?</a:t>
            </a:r>
            <a:endParaRPr lang="fr-FR" b="1" dirty="0">
              <a:solidFill>
                <a:srgbClr val="FFFFCC"/>
              </a:solidFill>
            </a:endParaRPr>
          </a:p>
        </p:txBody>
      </p:sp>
      <p:sp>
        <p:nvSpPr>
          <p:cNvPr id="3" name="Espace réservé du contenu 2"/>
          <p:cNvSpPr>
            <a:spLocks noGrp="1"/>
          </p:cNvSpPr>
          <p:nvPr>
            <p:ph idx="1"/>
          </p:nvPr>
        </p:nvSpPr>
        <p:spPr>
          <a:xfrm>
            <a:off x="579108" y="2448910"/>
            <a:ext cx="9500312" cy="3929935"/>
          </a:xfrm>
        </p:spPr>
        <p:txBody>
          <a:bodyPr>
            <a:normAutofit/>
          </a:bodyPr>
          <a:lstStyle/>
          <a:p>
            <a:pPr marL="0" indent="0" algn="just">
              <a:buNone/>
            </a:pPr>
            <a:r>
              <a:rPr lang="fr-FR" sz="1400" dirty="0">
                <a:solidFill>
                  <a:schemeClr val="tx1"/>
                </a:solidFill>
                <a:latin typeface="Arial" panose="020B0604020202020204" pitchFamily="34" charset="0"/>
                <a:cs typeface="Arial" panose="020B0604020202020204" pitchFamily="34" charset="0"/>
              </a:rPr>
              <a:t>►</a:t>
            </a:r>
            <a:r>
              <a:rPr lang="fr-FR" dirty="0">
                <a:solidFill>
                  <a:schemeClr val="tx1"/>
                </a:solidFill>
                <a:latin typeface="Arial" panose="020B0604020202020204" pitchFamily="34" charset="0"/>
                <a:cs typeface="Arial" panose="020B0604020202020204" pitchFamily="34" charset="0"/>
              </a:rPr>
              <a:t> </a:t>
            </a:r>
            <a:r>
              <a:rPr lang="fr-FR" dirty="0" smtClean="0">
                <a:solidFill>
                  <a:srgbClr val="FFFFCC"/>
                </a:solidFill>
              </a:rPr>
              <a:t>Article </a:t>
            </a:r>
            <a:r>
              <a:rPr lang="fr-FR" dirty="0">
                <a:solidFill>
                  <a:srgbClr val="FFFFCC"/>
                </a:solidFill>
              </a:rPr>
              <a:t>R4311-7 décret de compétences : L’infirmier ou l’infirmière est habilité à pratiquer, en application d’un protocole écrit, qualitatif et quantitatif, préalablement établi, daté et signé par un médecin, les injections et perfusions, dans </a:t>
            </a:r>
            <a:r>
              <a:rPr lang="fr-FR" dirty="0" smtClean="0">
                <a:solidFill>
                  <a:srgbClr val="FFFFCC"/>
                </a:solidFill>
              </a:rPr>
              <a:t>les </a:t>
            </a:r>
            <a:r>
              <a:rPr lang="fr-FR" dirty="0">
                <a:solidFill>
                  <a:srgbClr val="FFFFCC"/>
                </a:solidFill>
              </a:rPr>
              <a:t>cathéters ainsi que dans les cathéters veineux centraux et ces montages de produits autres </a:t>
            </a:r>
            <a:r>
              <a:rPr lang="fr-FR" dirty="0" smtClean="0">
                <a:solidFill>
                  <a:srgbClr val="FFFFCC"/>
                </a:solidFill>
              </a:rPr>
              <a:t>que produits analgésiques.</a:t>
            </a:r>
          </a:p>
          <a:p>
            <a:pPr marL="0" indent="0" algn="just">
              <a:buNone/>
            </a:pPr>
            <a:r>
              <a:rPr lang="fr-FR" sz="1400" dirty="0" smtClean="0">
                <a:solidFill>
                  <a:schemeClr val="tx1"/>
                </a:solidFill>
                <a:latin typeface="Arial" panose="020B0604020202020204" pitchFamily="34" charset="0"/>
                <a:cs typeface="Arial" panose="020B0604020202020204" pitchFamily="34" charset="0"/>
              </a:rPr>
              <a:t>►</a:t>
            </a:r>
            <a:r>
              <a:rPr lang="fr-FR" dirty="0" smtClean="0">
                <a:solidFill>
                  <a:srgbClr val="FFFFCC"/>
                </a:solidFill>
              </a:rPr>
              <a:t>Article </a:t>
            </a:r>
            <a:r>
              <a:rPr lang="fr-FR" dirty="0">
                <a:solidFill>
                  <a:srgbClr val="FFFFCC"/>
                </a:solidFill>
              </a:rPr>
              <a:t>R4311-14 </a:t>
            </a:r>
            <a:r>
              <a:rPr lang="fr-FR" dirty="0" smtClean="0">
                <a:solidFill>
                  <a:srgbClr val="FFFFCC"/>
                </a:solidFill>
              </a:rPr>
              <a:t>décret </a:t>
            </a:r>
            <a:r>
              <a:rPr lang="fr-FR" dirty="0">
                <a:solidFill>
                  <a:srgbClr val="FFFFCC"/>
                </a:solidFill>
              </a:rPr>
              <a:t>de compétences infirmier : En l’absence d’un médecin, l’infirmier ou l’infirmière est habilité, après avoir reconnu une situation comme relevant de l’urgence ou de la détresse psychologique, à mettre en </a:t>
            </a:r>
            <a:r>
              <a:rPr lang="fr-FR" dirty="0" smtClean="0">
                <a:solidFill>
                  <a:srgbClr val="FFFFCC"/>
                </a:solidFill>
              </a:rPr>
              <a:t>œuvre </a:t>
            </a:r>
            <a:r>
              <a:rPr lang="fr-FR" dirty="0">
                <a:solidFill>
                  <a:srgbClr val="FFFFCC"/>
                </a:solidFill>
              </a:rPr>
              <a:t>des protocoles de soins d’urgence, préalablement écrits, datés et signés par le médecin responsable. </a:t>
            </a:r>
          </a:p>
          <a:p>
            <a:pPr marL="0" indent="0">
              <a:buNone/>
            </a:pPr>
            <a:endParaRPr lang="fr-FR" dirty="0"/>
          </a:p>
          <a:p>
            <a:endParaRPr lang="fr-FR" dirty="0"/>
          </a:p>
        </p:txBody>
      </p:sp>
      <p:sp>
        <p:nvSpPr>
          <p:cNvPr id="4" name="Espace réservé du pied de page 3"/>
          <p:cNvSpPr>
            <a:spLocks noGrp="1"/>
          </p:cNvSpPr>
          <p:nvPr>
            <p:ph type="ftr" sz="quarter" idx="11"/>
          </p:nvPr>
        </p:nvSpPr>
        <p:spPr>
          <a:xfrm>
            <a:off x="10079420" y="6345621"/>
            <a:ext cx="2090519" cy="512379"/>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6" name="Image 5"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03440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5720" y="570186"/>
            <a:ext cx="7925839" cy="743607"/>
          </a:xfrm>
        </p:spPr>
        <p:txBody>
          <a:bodyPr/>
          <a:lstStyle/>
          <a:p>
            <a:pPr algn="ctr"/>
            <a:r>
              <a:rPr lang="fr-FR" b="1" dirty="0" err="1" smtClean="0">
                <a:solidFill>
                  <a:srgbClr val="FFFFCC"/>
                </a:solidFill>
              </a:rPr>
              <a:t>Hypnovel</a:t>
            </a:r>
            <a:r>
              <a:rPr lang="fr-FR" b="1" dirty="0" smtClean="0">
                <a:solidFill>
                  <a:srgbClr val="FFFFCC"/>
                </a:solidFill>
              </a:rPr>
              <a:t> sublingual</a:t>
            </a:r>
            <a:endParaRPr lang="fr-FR" b="1" dirty="0">
              <a:solidFill>
                <a:srgbClr val="FFFFCC"/>
              </a:solidFill>
            </a:endParaRPr>
          </a:p>
        </p:txBody>
      </p:sp>
      <p:sp>
        <p:nvSpPr>
          <p:cNvPr id="3" name="Espace réservé du contenu 2"/>
          <p:cNvSpPr>
            <a:spLocks noGrp="1"/>
          </p:cNvSpPr>
          <p:nvPr>
            <p:ph idx="1"/>
          </p:nvPr>
        </p:nvSpPr>
        <p:spPr>
          <a:xfrm>
            <a:off x="546538" y="2144111"/>
            <a:ext cx="9354207" cy="3163614"/>
          </a:xfrm>
        </p:spPr>
        <p:txBody>
          <a:bodyPr/>
          <a:lstStyle/>
          <a:p>
            <a:r>
              <a:rPr lang="fr-FR" b="1" dirty="0" smtClean="0">
                <a:solidFill>
                  <a:srgbClr val="FFFFCC"/>
                </a:solidFill>
              </a:rPr>
              <a:t>HYPNOVEL SUB LINGUAL 2mg/ml flacon 5 ml : </a:t>
            </a:r>
            <a:r>
              <a:rPr lang="fr-FR" b="1" i="1" dirty="0" smtClean="0">
                <a:solidFill>
                  <a:srgbClr val="FFFFCC"/>
                </a:solidFill>
              </a:rPr>
              <a:t/>
            </a:r>
            <a:br>
              <a:rPr lang="fr-FR" b="1" i="1" dirty="0" smtClean="0">
                <a:solidFill>
                  <a:srgbClr val="FFFFCC"/>
                </a:solidFill>
              </a:rPr>
            </a:br>
            <a:r>
              <a:rPr lang="fr-FR" b="1" dirty="0" smtClean="0">
                <a:solidFill>
                  <a:srgbClr val="FFFFCC"/>
                </a:solidFill>
              </a:rPr>
              <a:t/>
            </a:r>
            <a:br>
              <a:rPr lang="fr-FR" b="1" dirty="0" smtClean="0">
                <a:solidFill>
                  <a:srgbClr val="FFFFCC"/>
                </a:solidFill>
              </a:rPr>
            </a:br>
            <a:r>
              <a:rPr lang="fr-FR" dirty="0" smtClean="0">
                <a:solidFill>
                  <a:srgbClr val="FFFFCC"/>
                </a:solidFill>
              </a:rPr>
              <a:t>Si anxiété prescrire l’administration de 2 mg sous la langue.</a:t>
            </a:r>
            <a:br>
              <a:rPr lang="fr-FR" dirty="0" smtClean="0">
                <a:solidFill>
                  <a:srgbClr val="FFFFCC"/>
                </a:solidFill>
              </a:rPr>
            </a:br>
            <a:r>
              <a:rPr lang="fr-FR" dirty="0" smtClean="0">
                <a:solidFill>
                  <a:srgbClr val="FFFFCC"/>
                </a:solidFill>
              </a:rPr>
              <a:t>A renouveler une fois au bout de 5 minutes si insuffisant.</a:t>
            </a:r>
            <a:br>
              <a:rPr lang="fr-FR" dirty="0" smtClean="0">
                <a:solidFill>
                  <a:srgbClr val="FFFFCC"/>
                </a:solidFill>
              </a:rPr>
            </a:br>
            <a:r>
              <a:rPr lang="fr-FR" dirty="0" smtClean="0">
                <a:solidFill>
                  <a:srgbClr val="FFFFCC"/>
                </a:solidFill>
              </a:rPr>
              <a:t>Possibilité de renouveler toutes les deux heures.</a:t>
            </a:r>
            <a:br>
              <a:rPr lang="fr-FR" dirty="0" smtClean="0">
                <a:solidFill>
                  <a:srgbClr val="FFFFCC"/>
                </a:solidFill>
              </a:rPr>
            </a:br>
            <a:r>
              <a:rPr lang="fr-FR" dirty="0" smtClean="0">
                <a:solidFill>
                  <a:srgbClr val="FFFFCC"/>
                </a:solidFill>
              </a:rPr>
              <a:t>Disponible à la pharmacie de l’hôpital le plus du domicile du patient.</a:t>
            </a:r>
            <a:endParaRPr lang="fr-FR" dirty="0">
              <a:solidFill>
                <a:srgbClr val="FFFFCC"/>
              </a:solidFill>
            </a:endParaRPr>
          </a:p>
        </p:txBody>
      </p:sp>
      <p:sp>
        <p:nvSpPr>
          <p:cNvPr id="4" name="Espace réservé du pied de page 3"/>
          <p:cNvSpPr>
            <a:spLocks noGrp="1"/>
          </p:cNvSpPr>
          <p:nvPr>
            <p:ph type="ftr" sz="quarter" idx="11"/>
          </p:nvPr>
        </p:nvSpPr>
        <p:spPr>
          <a:xfrm>
            <a:off x="9900745" y="6337737"/>
            <a:ext cx="2196662" cy="52443"/>
          </a:xfrm>
        </p:spPr>
        <p:txBody>
          <a:bodyPr/>
          <a:lstStyle/>
          <a:p>
            <a:pPr algn="ctr"/>
            <a:r>
              <a:rPr lang="fr-FR" dirty="0" smtClean="0">
                <a:solidFill>
                  <a:srgbClr val="FFFFCC"/>
                </a:solidFill>
              </a:rPr>
              <a:t>1ère Journée Régionale CSPHF  </a:t>
            </a:r>
            <a:br>
              <a:rPr lang="fr-FR" dirty="0" smtClean="0">
                <a:solidFill>
                  <a:srgbClr val="FFFFCC"/>
                </a:solidFill>
              </a:rPr>
            </a:br>
            <a:r>
              <a:rPr lang="fr-FR" dirty="0" smtClean="0">
                <a:solidFill>
                  <a:srgbClr val="FFFFCC"/>
                </a:solidFill>
              </a:rPr>
              <a:t>14/11/2019  </a:t>
            </a:r>
            <a:br>
              <a:rPr lang="fr-FR" dirty="0" smtClean="0">
                <a:solidFill>
                  <a:srgbClr val="FFFFCC"/>
                </a:solidFill>
              </a:rPr>
            </a:br>
            <a:r>
              <a:rPr lang="fr-FR" dirty="0" smtClean="0">
                <a:solidFill>
                  <a:srgbClr val="FFFFCC"/>
                </a:solidFill>
              </a:rPr>
              <a:t> Lille Grand Palais</a:t>
            </a:r>
            <a:endParaRPr lang="en-US"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44700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2" y="1"/>
            <a:ext cx="10540836" cy="1629102"/>
          </a:xfrm>
        </p:spPr>
        <p:txBody>
          <a:bodyPr/>
          <a:lstStyle/>
          <a:p>
            <a:pPr algn="ctr"/>
            <a:r>
              <a:rPr lang="fr-FR" b="1" dirty="0" smtClean="0">
                <a:solidFill>
                  <a:srgbClr val="FFFFCC"/>
                </a:solidFill>
              </a:rPr>
              <a:t>Les directives anticipées</a:t>
            </a:r>
            <a:endParaRPr lang="fr-FR" b="1" dirty="0">
              <a:solidFill>
                <a:srgbClr val="FFFFCC"/>
              </a:solidFill>
            </a:endParaRPr>
          </a:p>
        </p:txBody>
      </p:sp>
      <p:sp>
        <p:nvSpPr>
          <p:cNvPr id="3" name="Espace réservé du contenu 2"/>
          <p:cNvSpPr>
            <a:spLocks noGrp="1"/>
          </p:cNvSpPr>
          <p:nvPr>
            <p:ph idx="1"/>
          </p:nvPr>
        </p:nvSpPr>
        <p:spPr>
          <a:xfrm>
            <a:off x="684212" y="1713187"/>
            <a:ext cx="9910216" cy="3962399"/>
          </a:xfrm>
        </p:spPr>
        <p:txBody>
          <a:bodyPr/>
          <a:lstStyle/>
          <a:p>
            <a:r>
              <a:rPr lang="fr-FR" dirty="0">
                <a:solidFill>
                  <a:srgbClr val="FFFFCC"/>
                </a:solidFill>
              </a:rPr>
              <a:t>Les directives anticipées peuvent être rédigées par toute personne majeure</a:t>
            </a:r>
            <a:r>
              <a:rPr lang="fr-FR" dirty="0" smtClean="0">
                <a:solidFill>
                  <a:srgbClr val="FFFFCC"/>
                </a:solidFill>
              </a:rPr>
              <a:t>.</a:t>
            </a:r>
            <a:br>
              <a:rPr lang="fr-FR" dirty="0" smtClean="0">
                <a:solidFill>
                  <a:srgbClr val="FFFFCC"/>
                </a:solidFill>
              </a:rPr>
            </a:br>
            <a:endParaRPr lang="fr-FR" dirty="0" smtClean="0">
              <a:solidFill>
                <a:srgbClr val="FFFFCC"/>
              </a:solidFill>
            </a:endParaRPr>
          </a:p>
          <a:p>
            <a:r>
              <a:rPr lang="fr-FR" dirty="0">
                <a:solidFill>
                  <a:srgbClr val="FFFFCC"/>
                </a:solidFill>
              </a:rPr>
              <a:t>Elles doivent prendre la forme d'un document écrit, à</a:t>
            </a:r>
            <a:r>
              <a:rPr lang="fr-FR" dirty="0" smtClean="0">
                <a:solidFill>
                  <a:srgbClr val="FFFFCC"/>
                </a:solidFill>
              </a:rPr>
              <a:t> </a:t>
            </a:r>
            <a:r>
              <a:rPr lang="fr-FR" dirty="0">
                <a:solidFill>
                  <a:srgbClr val="FFFFCC"/>
                </a:solidFill>
              </a:rPr>
              <a:t>dater et signer. </a:t>
            </a:r>
            <a:r>
              <a:rPr lang="fr-FR" dirty="0" smtClean="0">
                <a:solidFill>
                  <a:srgbClr val="FFFFCC"/>
                </a:solidFill>
              </a:rPr>
              <a:t/>
            </a:r>
            <a:br>
              <a:rPr lang="fr-FR" dirty="0" smtClean="0">
                <a:solidFill>
                  <a:srgbClr val="FFFFCC"/>
                </a:solidFill>
              </a:rPr>
            </a:br>
            <a:r>
              <a:rPr lang="fr-FR" dirty="0" smtClean="0">
                <a:solidFill>
                  <a:srgbClr val="FFFFCC"/>
                </a:solidFill>
              </a:rPr>
              <a:t>Le </a:t>
            </a:r>
            <a:r>
              <a:rPr lang="fr-FR" dirty="0">
                <a:solidFill>
                  <a:srgbClr val="FFFFCC"/>
                </a:solidFill>
              </a:rPr>
              <a:t>document est manuscrit ou dactylographié. Il se fait sur papier libre, mais certains établissements de santé fournissent un formulaire.</a:t>
            </a:r>
          </a:p>
        </p:txBody>
      </p:sp>
      <p:sp>
        <p:nvSpPr>
          <p:cNvPr id="4" name="Espace réservé du pied de page 3"/>
          <p:cNvSpPr>
            <a:spLocks noGrp="1"/>
          </p:cNvSpPr>
          <p:nvPr>
            <p:ph type="ftr" sz="quarter" idx="11"/>
          </p:nvPr>
        </p:nvSpPr>
        <p:spPr>
          <a:xfrm>
            <a:off x="10058401" y="6322082"/>
            <a:ext cx="2133600" cy="535918"/>
          </a:xfrm>
        </p:spPr>
        <p:txBody>
          <a:bodyPr/>
          <a:lstStyle/>
          <a:p>
            <a:pPr algn="ctr"/>
            <a:r>
              <a:rPr lang="fr-FR" b="1" dirty="0" smtClean="0">
                <a:solidFill>
                  <a:srgbClr val="FFFFCC"/>
                </a:solidFill>
              </a:rPr>
              <a:t>1ère Journée Régionale CSPHF </a:t>
            </a:r>
            <a:br>
              <a:rPr lang="fr-FR" b="1" dirty="0" smtClean="0">
                <a:solidFill>
                  <a:srgbClr val="FFFFCC"/>
                </a:solidFill>
              </a:rPr>
            </a:br>
            <a:r>
              <a:rPr lang="fr-FR" b="1" dirty="0" smtClean="0">
                <a:solidFill>
                  <a:srgbClr val="FFFFCC"/>
                </a:solidFill>
              </a:rPr>
              <a:t> 14/11/2019  </a:t>
            </a:r>
            <a:br>
              <a:rPr lang="fr-FR" b="1" dirty="0" smtClean="0">
                <a:solidFill>
                  <a:srgbClr val="FFFFCC"/>
                </a:solidFill>
              </a:rPr>
            </a:br>
            <a:r>
              <a:rPr lang="fr-FR" b="1" dirty="0" smtClean="0">
                <a:solidFill>
                  <a:srgbClr val="FFFFCC"/>
                </a:solidFill>
              </a:rPr>
              <a:t> 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121102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1" y="178675"/>
            <a:ext cx="10793085" cy="1660635"/>
          </a:xfrm>
        </p:spPr>
        <p:txBody>
          <a:bodyPr/>
          <a:lstStyle/>
          <a:p>
            <a:pPr algn="ctr"/>
            <a:r>
              <a:rPr lang="fr-FR" b="1" dirty="0" smtClean="0">
                <a:solidFill>
                  <a:srgbClr val="FFFFCC"/>
                </a:solidFill>
              </a:rPr>
              <a:t>Les directives anticipées : </a:t>
            </a:r>
            <a:br>
              <a:rPr lang="fr-FR" b="1" dirty="0" smtClean="0">
                <a:solidFill>
                  <a:srgbClr val="FFFFCC"/>
                </a:solidFill>
              </a:rPr>
            </a:br>
            <a:r>
              <a:rPr lang="fr-FR" b="1" dirty="0" smtClean="0">
                <a:solidFill>
                  <a:srgbClr val="FFFFCC"/>
                </a:solidFill>
              </a:rPr>
              <a:t>un droit et non un devoir</a:t>
            </a:r>
            <a:endParaRPr lang="fr-FR" b="1" dirty="0">
              <a:solidFill>
                <a:srgbClr val="FFFFCC"/>
              </a:solidFill>
            </a:endParaRPr>
          </a:p>
        </p:txBody>
      </p:sp>
      <p:sp>
        <p:nvSpPr>
          <p:cNvPr id="3" name="Espace réservé du contenu 2"/>
          <p:cNvSpPr>
            <a:spLocks noGrp="1"/>
          </p:cNvSpPr>
          <p:nvPr>
            <p:ph idx="1"/>
          </p:nvPr>
        </p:nvSpPr>
        <p:spPr>
          <a:xfrm>
            <a:off x="567559" y="1954925"/>
            <a:ext cx="9942786" cy="4088524"/>
          </a:xfrm>
        </p:spPr>
        <p:txBody>
          <a:bodyPr/>
          <a:lstStyle/>
          <a:p>
            <a:r>
              <a:rPr lang="fr-FR" dirty="0" smtClean="0">
                <a:solidFill>
                  <a:srgbClr val="FFFFCC"/>
                </a:solidFill>
              </a:rPr>
              <a:t>Les directives anticipées sont évolutives : le temps du patient est différent du temps du soignant. </a:t>
            </a:r>
          </a:p>
          <a:p>
            <a:r>
              <a:rPr lang="fr-FR" dirty="0" smtClean="0">
                <a:solidFill>
                  <a:srgbClr val="FFFFCC"/>
                </a:solidFill>
              </a:rPr>
              <a:t>C’est un processus exigeant plusieurs étapes inscrites dans la temporalité du patient. </a:t>
            </a:r>
          </a:p>
          <a:p>
            <a:r>
              <a:rPr lang="fr-FR" dirty="0" smtClean="0">
                <a:solidFill>
                  <a:srgbClr val="FFFFCC"/>
                </a:solidFill>
              </a:rPr>
              <a:t>Dans notre pratique, intérêt de partir du patient et d’écrire « des souhaits de vie », à compléter, modifiables et évolutifs. </a:t>
            </a:r>
          </a:p>
          <a:p>
            <a:r>
              <a:rPr lang="fr-FR" dirty="0" smtClean="0">
                <a:solidFill>
                  <a:srgbClr val="FFFFCC"/>
                </a:solidFill>
              </a:rPr>
              <a:t>Ce ne sont pas des écrits pour définir la façon dont je veux mourir mais bien la façon dont je veux vivre jusqu’à ma mort. </a:t>
            </a:r>
            <a:endParaRPr lang="fr-FR" dirty="0">
              <a:solidFill>
                <a:srgbClr val="FFFFCC"/>
              </a:solidFill>
            </a:endParaRPr>
          </a:p>
        </p:txBody>
      </p:sp>
      <p:sp>
        <p:nvSpPr>
          <p:cNvPr id="4" name="Espace réservé du pied de page 3"/>
          <p:cNvSpPr>
            <a:spLocks noGrp="1"/>
          </p:cNvSpPr>
          <p:nvPr>
            <p:ph type="ftr" sz="quarter" idx="11"/>
          </p:nvPr>
        </p:nvSpPr>
        <p:spPr>
          <a:xfrm>
            <a:off x="10122502" y="6332484"/>
            <a:ext cx="2069498" cy="525516"/>
          </a:xfrm>
        </p:spPr>
        <p:txBody>
          <a:bodyPr/>
          <a:lstStyle/>
          <a:p>
            <a:pPr algn="ctr"/>
            <a:r>
              <a:rPr lang="fr-FR" b="1" dirty="0" smtClean="0">
                <a:solidFill>
                  <a:srgbClr val="FFFFCC"/>
                </a:solidFill>
              </a:rPr>
              <a:t>1ère Journée Régionale CSPHF </a:t>
            </a:r>
            <a:br>
              <a:rPr lang="fr-FR" b="1" dirty="0" smtClean="0">
                <a:solidFill>
                  <a:srgbClr val="FFFFCC"/>
                </a:solidFill>
              </a:rPr>
            </a:br>
            <a:r>
              <a:rPr lang="fr-FR" b="1" dirty="0" smtClean="0">
                <a:solidFill>
                  <a:srgbClr val="FFFFCC"/>
                </a:solidFill>
              </a:rPr>
              <a:t> 14/11/2019 </a:t>
            </a:r>
            <a:br>
              <a:rPr lang="fr-FR" b="1" dirty="0" smtClean="0">
                <a:solidFill>
                  <a:srgbClr val="FFFFCC"/>
                </a:solidFill>
              </a:rPr>
            </a:br>
            <a:r>
              <a:rPr lang="fr-FR" b="1" dirty="0" smtClean="0">
                <a:solidFill>
                  <a:srgbClr val="FFFFCC"/>
                </a:solidFill>
              </a:rPr>
              <a:t> 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3188508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2" y="275940"/>
            <a:ext cx="10530326" cy="1507067"/>
          </a:xfrm>
        </p:spPr>
        <p:txBody>
          <a:bodyPr/>
          <a:lstStyle/>
          <a:p>
            <a:pPr algn="ctr"/>
            <a:r>
              <a:rPr lang="fr-FR" b="1" dirty="0" smtClean="0">
                <a:solidFill>
                  <a:srgbClr val="FFFFCC"/>
                </a:solidFill>
              </a:rPr>
              <a:t>LES DIRECTIVES ANTICIPEES :</a:t>
            </a:r>
            <a:br>
              <a:rPr lang="fr-FR" b="1" dirty="0" smtClean="0">
                <a:solidFill>
                  <a:srgbClr val="FFFFCC"/>
                </a:solidFill>
              </a:rPr>
            </a:br>
            <a:r>
              <a:rPr lang="fr-FR" b="1" dirty="0" smtClean="0">
                <a:solidFill>
                  <a:srgbClr val="FFFFCC"/>
                </a:solidFill>
              </a:rPr>
              <a:t> UN ENGAGEMENT</a:t>
            </a:r>
            <a:endParaRPr lang="fr-FR" b="1" dirty="0">
              <a:solidFill>
                <a:srgbClr val="FFFFCC"/>
              </a:solidFill>
            </a:endParaRPr>
          </a:p>
        </p:txBody>
      </p:sp>
      <p:sp>
        <p:nvSpPr>
          <p:cNvPr id="3" name="Espace réservé du contenu 2"/>
          <p:cNvSpPr>
            <a:spLocks noGrp="1"/>
          </p:cNvSpPr>
          <p:nvPr>
            <p:ph idx="1"/>
          </p:nvPr>
        </p:nvSpPr>
        <p:spPr>
          <a:xfrm>
            <a:off x="684212" y="1965434"/>
            <a:ext cx="9994298" cy="3720663"/>
          </a:xfrm>
        </p:spPr>
        <p:txBody>
          <a:bodyPr/>
          <a:lstStyle/>
          <a:p>
            <a:pPr algn="just"/>
            <a:r>
              <a:rPr lang="fr-FR" dirty="0" smtClean="0">
                <a:solidFill>
                  <a:srgbClr val="FFFFCC"/>
                </a:solidFill>
              </a:rPr>
              <a:t>La rédaction des DA n’engage pas seulement le patient mais aussi la famille qui l’accompagne et également les soignants du quotidien.</a:t>
            </a:r>
            <a:br>
              <a:rPr lang="fr-FR" dirty="0" smtClean="0">
                <a:solidFill>
                  <a:srgbClr val="FFFFCC"/>
                </a:solidFill>
              </a:rPr>
            </a:br>
            <a:endParaRPr lang="fr-FR" dirty="0" smtClean="0">
              <a:solidFill>
                <a:srgbClr val="FFFFCC"/>
              </a:solidFill>
            </a:endParaRPr>
          </a:p>
          <a:p>
            <a:pPr algn="just"/>
            <a:r>
              <a:rPr lang="fr-FR" dirty="0" smtClean="0">
                <a:solidFill>
                  <a:srgbClr val="FFFFCC"/>
                </a:solidFill>
              </a:rPr>
              <a:t>Si un patient demande a bénéficier d’une sédation au domicile si survenue d’une détresse respiratoire, il est nécessaire de recueillir l’adhésion de son entourage et des soignants, de les informer et de les former si nécessaire.</a:t>
            </a:r>
            <a:endParaRPr lang="fr-FR" dirty="0">
              <a:solidFill>
                <a:srgbClr val="FFFFCC"/>
              </a:solidFill>
            </a:endParaRPr>
          </a:p>
        </p:txBody>
      </p:sp>
      <p:sp>
        <p:nvSpPr>
          <p:cNvPr id="4" name="Espace réservé du pied de page 3"/>
          <p:cNvSpPr>
            <a:spLocks noGrp="1"/>
          </p:cNvSpPr>
          <p:nvPr>
            <p:ph type="ftr" sz="quarter" idx="11"/>
          </p:nvPr>
        </p:nvSpPr>
        <p:spPr>
          <a:xfrm>
            <a:off x="10101481" y="6294193"/>
            <a:ext cx="2090519" cy="563807"/>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 Lille Grand Palais</a:t>
            </a:r>
            <a:endParaRPr lang="en-US" b="1" dirty="0">
              <a:solidFill>
                <a:srgbClr val="FFFFCC"/>
              </a:solidFill>
            </a:endParaRPr>
          </a:p>
        </p:txBody>
      </p:sp>
      <p:pic>
        <p:nvPicPr>
          <p:cNvPr id="5" name="Image 4" descr="C:\Users\Ingrid\AppData\Local\Temp\logo-PAL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441494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56945" y="1061546"/>
            <a:ext cx="8001000" cy="2782322"/>
          </a:xfrm>
        </p:spPr>
        <p:txBody>
          <a:bodyPr/>
          <a:lstStyle/>
          <a:p>
            <a:pPr algn="ctr"/>
            <a:r>
              <a:rPr lang="fr-FR" b="1" dirty="0" smtClean="0">
                <a:solidFill>
                  <a:srgbClr val="FFFFCC"/>
                </a:solidFill>
              </a:rPr>
              <a:t>Monsieur V. Marc </a:t>
            </a:r>
            <a:br>
              <a:rPr lang="fr-FR" b="1" dirty="0" smtClean="0">
                <a:solidFill>
                  <a:srgbClr val="FFFFCC"/>
                </a:solidFill>
              </a:rPr>
            </a:br>
            <a:r>
              <a:rPr lang="fr-FR" b="1" dirty="0" smtClean="0">
                <a:solidFill>
                  <a:srgbClr val="FFFFCC"/>
                </a:solidFill>
              </a:rPr>
              <a:t>64 ans</a:t>
            </a:r>
            <a:endParaRPr lang="fr-FR" b="1" dirty="0">
              <a:solidFill>
                <a:srgbClr val="FFFFCC"/>
              </a:solidFill>
            </a:endParaRPr>
          </a:p>
        </p:txBody>
      </p:sp>
      <p:sp>
        <p:nvSpPr>
          <p:cNvPr id="3" name="Sous-titre 2"/>
          <p:cNvSpPr>
            <a:spLocks noGrp="1"/>
          </p:cNvSpPr>
          <p:nvPr>
            <p:ph type="subTitle" idx="1"/>
          </p:nvPr>
        </p:nvSpPr>
        <p:spPr/>
        <p:txBody>
          <a:bodyPr/>
          <a:lstStyle/>
          <a:p>
            <a:endParaRPr lang="fr-FR" dirty="0"/>
          </a:p>
        </p:txBody>
      </p:sp>
      <p:sp>
        <p:nvSpPr>
          <p:cNvPr id="4" name="Espace réservé du pied de page 3"/>
          <p:cNvSpPr>
            <a:spLocks noGrp="1"/>
          </p:cNvSpPr>
          <p:nvPr>
            <p:ph type="ftr" sz="quarter" idx="11"/>
          </p:nvPr>
        </p:nvSpPr>
        <p:spPr>
          <a:xfrm>
            <a:off x="10101481" y="6303579"/>
            <a:ext cx="2090519" cy="554421"/>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25714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980426" y="0"/>
            <a:ext cx="10475850" cy="1507067"/>
          </a:xfrm>
        </p:spPr>
        <p:txBody>
          <a:bodyPr/>
          <a:lstStyle/>
          <a:p>
            <a:pPr algn="ctr"/>
            <a:r>
              <a:rPr lang="fr-FR" b="1" dirty="0" smtClean="0">
                <a:solidFill>
                  <a:srgbClr val="FFFFCC"/>
                </a:solidFill>
              </a:rPr>
              <a:t>MONSIEUR V. MARC 64 ANS</a:t>
            </a:r>
            <a:endParaRPr lang="fr-FR" b="1" dirty="0">
              <a:solidFill>
                <a:srgbClr val="FFFFCC"/>
              </a:solidFill>
            </a:endParaRPr>
          </a:p>
        </p:txBody>
      </p:sp>
      <p:sp>
        <p:nvSpPr>
          <p:cNvPr id="7" name="Espace réservé du contenu 6"/>
          <p:cNvSpPr>
            <a:spLocks noGrp="1"/>
          </p:cNvSpPr>
          <p:nvPr>
            <p:ph idx="1"/>
          </p:nvPr>
        </p:nvSpPr>
        <p:spPr>
          <a:xfrm>
            <a:off x="157655" y="1707655"/>
            <a:ext cx="10163503" cy="4283241"/>
          </a:xfrm>
        </p:spPr>
        <p:txBody>
          <a:bodyPr>
            <a:normAutofit/>
          </a:bodyPr>
          <a:lstStyle/>
          <a:p>
            <a:pPr algn="just"/>
            <a:r>
              <a:rPr lang="fr-FR" dirty="0" smtClean="0">
                <a:solidFill>
                  <a:srgbClr val="FFFFCC"/>
                </a:solidFill>
              </a:rPr>
              <a:t>Patient suivi pour carcinome épidermoïde du sinus piriforme gauche et du 1/3 inférieur de l’œsophage avec métastases pulmonaires, traité par CTE et RTE. Le réseau PALPI 80 est contacté par l’HAD de DOULLENS pour rédaction des directives anticipées et équilibration du schéma antalgique.</a:t>
            </a:r>
          </a:p>
          <a:p>
            <a:r>
              <a:rPr lang="fr-FR" dirty="0" smtClean="0">
                <a:solidFill>
                  <a:srgbClr val="FFFFCC"/>
                </a:solidFill>
              </a:rPr>
              <a:t>Porteur d’une GPE pour une alimentation entérale.</a:t>
            </a:r>
          </a:p>
          <a:p>
            <a:r>
              <a:rPr lang="fr-FR" dirty="0" smtClean="0">
                <a:solidFill>
                  <a:srgbClr val="FFFFCC"/>
                </a:solidFill>
              </a:rPr>
              <a:t>Patient alcoolo-tabagique, vit avec son épouse.</a:t>
            </a:r>
          </a:p>
          <a:p>
            <a:pPr algn="just"/>
            <a:r>
              <a:rPr lang="fr-FR" dirty="0" smtClean="0">
                <a:solidFill>
                  <a:srgbClr val="FFFFCC"/>
                </a:solidFill>
              </a:rPr>
              <a:t>A l’examen, patient asthénique, amaigrissement malgré l’alimentation entérale, douleurs dorsales nociceptives malgré </a:t>
            </a:r>
            <a:r>
              <a:rPr lang="fr-FR" dirty="0" err="1">
                <a:solidFill>
                  <a:srgbClr val="FFFFCC"/>
                </a:solidFill>
              </a:rPr>
              <a:t>D</a:t>
            </a:r>
            <a:r>
              <a:rPr lang="fr-FR" dirty="0" err="1" smtClean="0">
                <a:solidFill>
                  <a:srgbClr val="FFFFCC"/>
                </a:solidFill>
              </a:rPr>
              <a:t>urogésic</a:t>
            </a:r>
            <a:r>
              <a:rPr lang="fr-FR" dirty="0" smtClean="0">
                <a:solidFill>
                  <a:srgbClr val="FFFFCC"/>
                </a:solidFill>
              </a:rPr>
              <a:t> 25 et </a:t>
            </a:r>
            <a:r>
              <a:rPr lang="fr-FR" dirty="0" err="1">
                <a:solidFill>
                  <a:srgbClr val="FFFFCC"/>
                </a:solidFill>
              </a:rPr>
              <a:t>O</a:t>
            </a:r>
            <a:r>
              <a:rPr lang="fr-FR" dirty="0" err="1" smtClean="0">
                <a:solidFill>
                  <a:srgbClr val="FFFFCC"/>
                </a:solidFill>
              </a:rPr>
              <a:t>xynormoro</a:t>
            </a:r>
            <a:r>
              <a:rPr lang="fr-FR" dirty="0" smtClean="0">
                <a:solidFill>
                  <a:srgbClr val="FFFFCC"/>
                </a:solidFill>
              </a:rPr>
              <a:t> 5, dysphagie invalidante et douleurs d’allure neuropathiques cervicales</a:t>
            </a:r>
          </a:p>
          <a:p>
            <a:r>
              <a:rPr lang="fr-FR" dirty="0" smtClean="0">
                <a:solidFill>
                  <a:srgbClr val="FFFFCC"/>
                </a:solidFill>
              </a:rPr>
              <a:t>Prises orales possibles mais notion de fausses routes aux solides et aux liquides.</a:t>
            </a:r>
          </a:p>
          <a:p>
            <a:endParaRPr lang="fr-FR" dirty="0">
              <a:solidFill>
                <a:srgbClr val="FFFFCC"/>
              </a:solidFill>
            </a:endParaRPr>
          </a:p>
        </p:txBody>
      </p:sp>
      <p:sp>
        <p:nvSpPr>
          <p:cNvPr id="2" name="Espace réservé du pied de page 1"/>
          <p:cNvSpPr>
            <a:spLocks noGrp="1"/>
          </p:cNvSpPr>
          <p:nvPr>
            <p:ph type="ftr" sz="quarter" idx="11"/>
          </p:nvPr>
        </p:nvSpPr>
        <p:spPr>
          <a:xfrm>
            <a:off x="10110952" y="6345621"/>
            <a:ext cx="2081048" cy="512379"/>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 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83672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758" y="0"/>
            <a:ext cx="9640055" cy="1439333"/>
          </a:xfrm>
        </p:spPr>
        <p:txBody>
          <a:bodyPr/>
          <a:lstStyle/>
          <a:p>
            <a:pPr algn="ctr"/>
            <a:r>
              <a:rPr lang="fr-FR" b="1" dirty="0" smtClean="0">
                <a:solidFill>
                  <a:srgbClr val="FFFFCC"/>
                </a:solidFill>
              </a:rPr>
              <a:t>A l’entretien</a:t>
            </a:r>
            <a:endParaRPr lang="fr-FR" b="1" dirty="0">
              <a:solidFill>
                <a:srgbClr val="FFFFCC"/>
              </a:solidFill>
            </a:endParaRPr>
          </a:p>
        </p:txBody>
      </p:sp>
      <p:sp>
        <p:nvSpPr>
          <p:cNvPr id="3" name="Espace réservé du contenu 2"/>
          <p:cNvSpPr>
            <a:spLocks noGrp="1"/>
          </p:cNvSpPr>
          <p:nvPr>
            <p:ph idx="1"/>
          </p:nvPr>
        </p:nvSpPr>
        <p:spPr>
          <a:xfrm>
            <a:off x="472966" y="1741868"/>
            <a:ext cx="9911255" cy="3615267"/>
          </a:xfrm>
        </p:spPr>
        <p:txBody>
          <a:bodyPr/>
          <a:lstStyle/>
          <a:p>
            <a:pPr algn="just"/>
            <a:r>
              <a:rPr lang="fr-FR" dirty="0" smtClean="0">
                <a:solidFill>
                  <a:srgbClr val="FFFFCC"/>
                </a:solidFill>
              </a:rPr>
              <a:t>Le patient nous demande de rédiger ses directives anticipées, nous confie que sa vie n’aura pas de sens s’il perd ses facultés intellectuelles, s’il ne peut plus se lever pour voir ses amis, et s’il ne peut plus fumer. </a:t>
            </a:r>
            <a:br>
              <a:rPr lang="fr-FR" dirty="0" smtClean="0">
                <a:solidFill>
                  <a:srgbClr val="FFFFCC"/>
                </a:solidFill>
              </a:rPr>
            </a:br>
            <a:endParaRPr lang="fr-FR" dirty="0" smtClean="0">
              <a:solidFill>
                <a:srgbClr val="FFFFCC"/>
              </a:solidFill>
            </a:endParaRPr>
          </a:p>
          <a:p>
            <a:pPr algn="just"/>
            <a:r>
              <a:rPr lang="fr-FR" dirty="0" smtClean="0">
                <a:solidFill>
                  <a:srgbClr val="FFFFCC"/>
                </a:solidFill>
              </a:rPr>
              <a:t>Lors de la première visite du réseau avec le binôme Médecin/psychologue, rédaction des directives stipulant que le patient désire être </a:t>
            </a:r>
            <a:r>
              <a:rPr lang="fr-FR" dirty="0" err="1" smtClean="0">
                <a:solidFill>
                  <a:srgbClr val="FFFFCC"/>
                </a:solidFill>
              </a:rPr>
              <a:t>sédaté</a:t>
            </a:r>
            <a:r>
              <a:rPr lang="fr-FR" dirty="0" smtClean="0">
                <a:solidFill>
                  <a:srgbClr val="FFFFCC"/>
                </a:solidFill>
              </a:rPr>
              <a:t> au domicile si détresse respiratoire ou souffrance morale insupportable secondaire à une perte d’autonomie. </a:t>
            </a:r>
            <a:endParaRPr lang="fr-FR" dirty="0">
              <a:solidFill>
                <a:srgbClr val="FFFFCC"/>
              </a:solidFill>
            </a:endParaRPr>
          </a:p>
        </p:txBody>
      </p:sp>
      <p:sp>
        <p:nvSpPr>
          <p:cNvPr id="4" name="Espace réservé du pied de page 3"/>
          <p:cNvSpPr>
            <a:spLocks noGrp="1"/>
          </p:cNvSpPr>
          <p:nvPr>
            <p:ph type="ftr" sz="quarter" idx="11"/>
          </p:nvPr>
        </p:nvSpPr>
        <p:spPr>
          <a:xfrm>
            <a:off x="10079421" y="6335110"/>
            <a:ext cx="2112579" cy="522890"/>
          </a:xfrm>
        </p:spPr>
        <p:txBody>
          <a:bodyPr/>
          <a:lstStyle/>
          <a:p>
            <a:pPr algn="ctr"/>
            <a:r>
              <a:rPr lang="fr-FR" b="1" dirty="0" smtClean="0">
                <a:solidFill>
                  <a:srgbClr val="FFFFCC"/>
                </a:solidFill>
              </a:rPr>
              <a:t>1ère Journée Régionale CSPHF  14/11/2019   </a:t>
            </a:r>
          </a:p>
          <a:p>
            <a:pPr algn="ctr"/>
            <a:r>
              <a:rPr lang="fr-FR" b="1" dirty="0" smtClean="0">
                <a:solidFill>
                  <a:srgbClr val="FFFFCC"/>
                </a:solidFill>
              </a:rPr>
              <a:t>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157262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0399" y="0"/>
            <a:ext cx="8534400" cy="1507067"/>
          </a:xfrm>
        </p:spPr>
        <p:txBody>
          <a:bodyPr/>
          <a:lstStyle/>
          <a:p>
            <a:pPr algn="ctr"/>
            <a:r>
              <a:rPr lang="fr-FR" b="1" dirty="0" smtClean="0">
                <a:solidFill>
                  <a:srgbClr val="FFFFCC"/>
                </a:solidFill>
              </a:rPr>
              <a:t>A l’entretien</a:t>
            </a:r>
            <a:endParaRPr lang="fr-FR" b="1" dirty="0">
              <a:solidFill>
                <a:srgbClr val="FFFFCC"/>
              </a:solidFill>
            </a:endParaRPr>
          </a:p>
        </p:txBody>
      </p:sp>
      <p:sp>
        <p:nvSpPr>
          <p:cNvPr id="3" name="Espace réservé du contenu 2"/>
          <p:cNvSpPr>
            <a:spLocks noGrp="1"/>
          </p:cNvSpPr>
          <p:nvPr>
            <p:ph idx="1"/>
          </p:nvPr>
        </p:nvSpPr>
        <p:spPr>
          <a:xfrm>
            <a:off x="315310" y="1912883"/>
            <a:ext cx="9932276" cy="4466896"/>
          </a:xfrm>
        </p:spPr>
        <p:txBody>
          <a:bodyPr>
            <a:normAutofit/>
          </a:bodyPr>
          <a:lstStyle/>
          <a:p>
            <a:pPr algn="just"/>
            <a:r>
              <a:rPr lang="fr-FR" dirty="0" smtClean="0">
                <a:solidFill>
                  <a:srgbClr val="FFFFCC"/>
                </a:solidFill>
              </a:rPr>
              <a:t>Consultation ORL de suivi : proposition de trachéotomie pour confort respiratoire acceptée par le patient. </a:t>
            </a:r>
          </a:p>
          <a:p>
            <a:pPr algn="just"/>
            <a:r>
              <a:rPr lang="fr-FR" dirty="0" smtClean="0">
                <a:solidFill>
                  <a:srgbClr val="FFFFCC"/>
                </a:solidFill>
              </a:rPr>
              <a:t>Mise en place d’une pompe à morphine sur PAC, relai avec le médecin traitant pour la prescription. </a:t>
            </a:r>
          </a:p>
          <a:p>
            <a:pPr algn="just"/>
            <a:r>
              <a:rPr lang="fr-FR" dirty="0">
                <a:solidFill>
                  <a:srgbClr val="FFFFCC"/>
                </a:solidFill>
              </a:rPr>
              <a:t>P</a:t>
            </a:r>
            <a:r>
              <a:rPr lang="fr-FR" dirty="0" smtClean="0">
                <a:solidFill>
                  <a:srgbClr val="FFFFCC"/>
                </a:solidFill>
              </a:rPr>
              <a:t>erte d’autonomie : « sa vie n’a plus de sens car ne peut plus sortir de sa chambre, ni manger ni fumer ». Sensation de constriction permanente au niveau de la gorge, sommeil de mauvaise qualité malgré les hypnotiques : introduction d’</a:t>
            </a:r>
            <a:r>
              <a:rPr lang="fr-FR" dirty="0" err="1" smtClean="0">
                <a:solidFill>
                  <a:srgbClr val="FFFFCC"/>
                </a:solidFill>
              </a:rPr>
              <a:t>Hypnovel</a:t>
            </a:r>
            <a:r>
              <a:rPr lang="fr-FR" dirty="0" smtClean="0">
                <a:solidFill>
                  <a:srgbClr val="FFFFCC"/>
                </a:solidFill>
              </a:rPr>
              <a:t> en </a:t>
            </a:r>
            <a:r>
              <a:rPr lang="fr-FR" dirty="0" err="1" smtClean="0">
                <a:solidFill>
                  <a:srgbClr val="FFFFCC"/>
                </a:solidFill>
              </a:rPr>
              <a:t>sub</a:t>
            </a:r>
            <a:r>
              <a:rPr lang="fr-FR" dirty="0" smtClean="0">
                <a:solidFill>
                  <a:srgbClr val="FFFFCC"/>
                </a:solidFill>
              </a:rPr>
              <a:t> lingual à la demande.</a:t>
            </a:r>
          </a:p>
          <a:p>
            <a:pPr algn="just"/>
            <a:r>
              <a:rPr lang="fr-FR" dirty="0" smtClean="0">
                <a:solidFill>
                  <a:srgbClr val="FFFFCC"/>
                </a:solidFill>
              </a:rPr>
              <a:t>Episode de nécrose du pied sur probable ischémie du membre inférieur générant des douleurs. Difficulté du patient et de son épouse face au délabrement physique.</a:t>
            </a:r>
          </a:p>
          <a:p>
            <a:endParaRPr lang="fr-FR" dirty="0" smtClean="0"/>
          </a:p>
          <a:p>
            <a:endParaRPr lang="fr-FR" dirty="0"/>
          </a:p>
        </p:txBody>
      </p:sp>
      <p:sp>
        <p:nvSpPr>
          <p:cNvPr id="4" name="Espace réservé du pied de page 3"/>
          <p:cNvSpPr>
            <a:spLocks noGrp="1"/>
          </p:cNvSpPr>
          <p:nvPr>
            <p:ph type="ftr" sz="quarter" idx="11"/>
          </p:nvPr>
        </p:nvSpPr>
        <p:spPr>
          <a:xfrm>
            <a:off x="10111991" y="6377152"/>
            <a:ext cx="2080009" cy="480848"/>
          </a:xfrm>
        </p:spPr>
        <p:txBody>
          <a:bodyPr/>
          <a:lstStyle/>
          <a:p>
            <a:pPr algn="ctr"/>
            <a:r>
              <a:rPr lang="fr-FR" b="1" dirty="0" smtClean="0">
                <a:solidFill>
                  <a:srgbClr val="FFFFCC"/>
                </a:solidFill>
              </a:rPr>
              <a:t>1ère Journée Régionale CSPHF  14/11/2019</a:t>
            </a:r>
          </a:p>
          <a:p>
            <a:pPr algn="ctr"/>
            <a:r>
              <a:rPr lang="fr-FR" b="1" dirty="0" smtClean="0">
                <a:solidFill>
                  <a:srgbClr val="FFFFCC"/>
                </a:solidFill>
              </a:rPr>
              <a:t> Lille Grand Palais</a:t>
            </a:r>
            <a:endParaRPr lang="en-US" b="1" dirty="0">
              <a:solidFill>
                <a:srgbClr val="FFFFCC"/>
              </a:solidFill>
            </a:endParaRPr>
          </a:p>
        </p:txBody>
      </p:sp>
      <p:pic>
        <p:nvPicPr>
          <p:cNvPr id="5" name="Image 4" descr="C:\Users\Ingrid\AppData\Local\Temp\logo-PALP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361" y="1"/>
            <a:ext cx="929640" cy="956310"/>
          </a:xfrm>
          <a:prstGeom prst="rect">
            <a:avLst/>
          </a:prstGeom>
          <a:noFill/>
          <a:ln>
            <a:noFill/>
          </a:ln>
        </p:spPr>
      </p:pic>
    </p:spTree>
    <p:extLst>
      <p:ext uri="{BB962C8B-B14F-4D97-AF65-F5344CB8AC3E}">
        <p14:creationId xmlns:p14="http://schemas.microsoft.com/office/powerpoint/2010/main" val="2791289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1077</TotalTime>
  <Words>1948</Words>
  <Application>Microsoft Office PowerPoint</Application>
  <PresentationFormat>Grand écran</PresentationFormat>
  <Paragraphs>136</Paragraphs>
  <Slides>26</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Calibri</vt:lpstr>
      <vt:lpstr>Century Gothic</vt:lpstr>
      <vt:lpstr>Wingdings</vt:lpstr>
      <vt:lpstr>Wingdings 3</vt:lpstr>
      <vt:lpstr>Secteur</vt:lpstr>
      <vt:lpstr>RESPECT DE LA LOI AU DOMICILE   réseau de soins palliatifs PALPI80 J. ONCLE, Docteur F. BENAZET, psychologue</vt:lpstr>
      <vt:lpstr>DIRECTIVES ANTICIPEES: rappel du cadre légal ( documents HAS)</vt:lpstr>
      <vt:lpstr>Les directives anticipées</vt:lpstr>
      <vt:lpstr>Les directives anticipées :  un droit et non un devoir</vt:lpstr>
      <vt:lpstr>LES DIRECTIVES ANTICIPEES :  UN ENGAGEMENT</vt:lpstr>
      <vt:lpstr>Monsieur V. Marc  64 ans</vt:lpstr>
      <vt:lpstr>MONSIEUR V. MARC 64 ANS</vt:lpstr>
      <vt:lpstr>A l’entretien</vt:lpstr>
      <vt:lpstr>A l’entretien</vt:lpstr>
      <vt:lpstr>Mise en place d’une sédation</vt:lpstr>
      <vt:lpstr>Place du réseau</vt:lpstr>
      <vt:lpstr>Sédation : cadre légal ( SFAP)</vt:lpstr>
      <vt:lpstr>Sedation : cadre légal</vt:lpstr>
      <vt:lpstr>La sédation au domicile</vt:lpstr>
      <vt:lpstr>Mise en œuvre d’une sedation profonde et continue</vt:lpstr>
      <vt:lpstr>Madame D. Françoise, 70 ans</vt:lpstr>
      <vt:lpstr>Madame D. Françoise, 70 ans</vt:lpstr>
      <vt:lpstr>MADAMe d. Françoise 70 ans</vt:lpstr>
      <vt:lpstr>Evolution au domicile</vt:lpstr>
      <vt:lpstr>Evolution au domicile</vt:lpstr>
      <vt:lpstr>Présentation PowerPoint</vt:lpstr>
      <vt:lpstr>Présentation PowerPoint</vt:lpstr>
      <vt:lpstr>A SAVOIR</vt:lpstr>
      <vt:lpstr>Administration de bolus de morphine par les aides soignantes : Autorisée ou non ? </vt:lpstr>
      <vt:lpstr>Application par l’infirmiere d’un protocole anticipé sans validation d’un médecin :  oui ou non ?</vt:lpstr>
      <vt:lpstr>Hypnovel sublingual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DE LA LOI AU DOMICILE   réseau de soins palliatifs PALPI80 dr Julie ONCLE F.BENAZET, psychologue</dc:title>
  <dc:creator>Julie Moitier</dc:creator>
  <cp:lastModifiedBy>Ingrid</cp:lastModifiedBy>
  <cp:revision>42</cp:revision>
  <dcterms:created xsi:type="dcterms:W3CDTF">2019-10-08T13:53:51Z</dcterms:created>
  <dcterms:modified xsi:type="dcterms:W3CDTF">2019-11-18T14:42:41Z</dcterms:modified>
</cp:coreProperties>
</file>